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3" d="100"/>
          <a:sy n="93" d="100"/>
        </p:scale>
        <p:origin x="408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11001-6F05-4BDB-A2CD-2A7D8C42A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F6EE07-0729-45A0-A209-E7324E4E6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8B8FB-898D-49C3-922F-21618AA6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1BFB73-313E-4CB2-BD1D-2D5AFC6EA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D8BCDE-4C45-4910-BBD4-84E69C2D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4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7BF1D-FCDE-4374-9A60-D64548D56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BB18BA-4B34-4F49-B86B-897D828EC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F78158-092F-4959-B0DD-624CC7DD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AA6F5E-E35B-48A6-9133-8A5C54C6D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C56EFE-BE8F-4A9A-B9FD-A62E24EB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0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F5E17-6CA5-4091-97AD-FC192FA0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38B322-69AC-48BA-917E-3EF23D829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C588C5-1889-4D94-9B23-8F8D56C8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D8E261-F442-4C1C-85D6-62696D46F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7576A6-6BD0-42B0-A490-7B6EBB14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17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252ADB-ACC6-4FA9-851C-5617EC1A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00EED6-BBDB-4999-A83C-475C82E8A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62287A-C6E9-4CA3-A459-1A2ED0EE5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01A577-8F2B-4A38-9D6D-99590A53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EC10BF-DC5C-4F85-AE52-19EE963E9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F2D200-190E-4DCF-A3AE-32F2D613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13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AC190-39B1-4AF3-B50C-CD5ABAE3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5A601D-7536-463E-8D63-A4ACC8606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F65117-A2E0-4A8F-8D7E-8D7A19AD2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895F18-3251-44B6-BBEF-E7F236B945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286456-BD39-4151-B778-0B38C3060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2C073A-BD38-4D37-B876-54FE68D5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1712CC-781F-4C3B-BD59-111D5D61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18FEE3-473E-4CC5-9480-A211564E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2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BD66F-4103-4C48-A41A-24E005091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9B57E1-845E-493F-9D83-FCDCD1F30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29761C-CDF8-462E-B173-1EC11BBC9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1A8186-157B-4A52-B1AD-2B8DC4C2E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8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C46934-F87A-42FC-8ACB-6862EBDF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784223-0755-4F7F-91D1-F41F680B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ACFCD4-F65E-4BA2-8A29-A35F4FA7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0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11366-93BC-4F2F-AC20-0BDFE9C2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CCE5D-A551-4E72-A35B-076CDBBA3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07942C-95AB-4617-B481-E6D7C8C60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B37ADA-D520-4916-8D4F-7F666CB79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C6DBCE-977A-44C4-A97A-168A7436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D2F040-F023-4ADA-9CDE-432B1452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97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1A86B-4B00-4F94-8C81-728D56D5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8DC455-2951-4669-9807-A55E447F4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363227-CDF7-4450-9CBC-7F4C7B571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64E126-A61F-4C4A-9517-034DFADC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8E185A-9EFD-4253-A222-19CF799A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A203FA-78B2-4179-BF96-2662C605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91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58DA2-6FAC-43BD-BCDD-71D97214E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288E8D-CC07-4372-B3BC-3191788A9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BAB229-9257-43CE-9067-434B893E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DDF1B8-4899-4959-B64F-3D2F33AC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FCF07-5DCE-40FE-A093-F176D087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73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C39FD3-0AF7-4D47-9EE2-13572427F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206AA9-9597-4DF7-A274-C0DC5B494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51FA9E-13A4-4270-80AD-C1C1E9DF9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C9735D-96FF-4D1A-83F6-573548D6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B29C5-F304-41D3-A47D-AF41001B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5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C90CE-32A6-48EC-B3C0-B68D68C9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179DAD-E208-4341-9621-013F44FBF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D08426-437D-43E1-BB8B-1EC68F715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FC9DF-1E7C-4F0F-8613-3BA88D376B42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BF28D8-E9EC-45D5-8871-ED9FA651C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973A4-83E7-4D79-8817-331928C3A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F15F6-B52F-41FE-9B6C-B3B1B85DF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2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6FEB16B-145C-4FC2-A870-C1EB3A5F97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71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29B128-1C15-46D7-85F5-071CEB998BB8}"/>
              </a:ext>
            </a:extLst>
          </p:cNvPr>
          <p:cNvSpPr txBox="1"/>
          <p:nvPr/>
        </p:nvSpPr>
        <p:spPr>
          <a:xfrm>
            <a:off x="5028245" y="2126973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rPr>
              <a:t>ОТЧЕТ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786BC-20A9-430C-8186-0ACDF5839F33}"/>
              </a:ext>
            </a:extLst>
          </p:cNvPr>
          <p:cNvSpPr txBox="1"/>
          <p:nvPr/>
        </p:nvSpPr>
        <p:spPr>
          <a:xfrm>
            <a:off x="1295028" y="3002112"/>
            <a:ext cx="9601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2800" dirty="0"/>
              <a:t>Депутатской группы партии «Единая Россия» в районе Замоскворечье города Москвы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710D-4C29-4D6A-9501-E806BD29ABBE}"/>
              </a:ext>
            </a:extLst>
          </p:cNvPr>
          <p:cNvSpPr txBox="1"/>
          <p:nvPr/>
        </p:nvSpPr>
        <p:spPr>
          <a:xfrm>
            <a:off x="2373666" y="4123472"/>
            <a:ext cx="7444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3200" dirty="0"/>
              <a:t>О результатах работы в 2023 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7FDCD-51EC-4CE0-B96A-253BA6E9E475}"/>
              </a:ext>
            </a:extLst>
          </p:cNvPr>
          <p:cNvSpPr txBox="1"/>
          <p:nvPr/>
        </p:nvSpPr>
        <p:spPr>
          <a:xfrm>
            <a:off x="5126022" y="6320492"/>
            <a:ext cx="1923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1800" dirty="0"/>
              <a:t>Москва, 2023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967045C-A348-4FDD-BEFF-43956AFE0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9274" y="797817"/>
            <a:ext cx="933450" cy="1184099"/>
          </a:xfrm>
          <a:prstGeom prst="rect">
            <a:avLst/>
          </a:prstGeom>
          <a:effectLst>
            <a:outerShdw blurRad="50800" dist="38100" dir="13500000" algn="br" rotWithShape="0">
              <a:schemeClr val="bg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386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FB0B5-44F3-4655-A8CC-34D4DBE29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000"/>
            <a:ext cx="10515600" cy="87619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Состав депутатской группы партии «Единая Россия» в районе Замоскворечье</a:t>
            </a:r>
          </a:p>
        </p:txBody>
      </p:sp>
      <p:pic>
        <p:nvPicPr>
          <p:cNvPr id="2050" name="Picture 2" descr="https://sun9-77.userapi.com/impf/d7r-ubXYKofUD5IiSBJboVGTYGjDNKHMmBNOrw/yEtwSIfOi-0.jpg?size=2048x1152&amp;quality=95&amp;sign=f1ff25ecc1d214193cc3a5a248eed97c&amp;type=album">
            <a:extLst>
              <a:ext uri="{FF2B5EF4-FFF2-40B4-BE49-F238E27FC236}">
                <a16:creationId xmlns:a16="http://schemas.microsoft.com/office/drawing/2014/main" id="{4F01FB75-C3FD-4FC4-AC03-6DCBB73E4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" r="58291" b="39501"/>
          <a:stretch/>
        </p:blipFill>
        <p:spPr bwMode="auto">
          <a:xfrm>
            <a:off x="1060982" y="1493740"/>
            <a:ext cx="1236552" cy="12624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3.userapi.com/impf/52B9pXMlJsfKOOwjKt1tYyokwb0i1ChqtmJnyA/VqjlGANM5q8.jpg?size=1024x1080&amp;quality=96&amp;sign=35dad0763ff666af74cab1f67182c9aa&amp;type=album">
            <a:extLst>
              <a:ext uri="{FF2B5EF4-FFF2-40B4-BE49-F238E27FC236}">
                <a16:creationId xmlns:a16="http://schemas.microsoft.com/office/drawing/2014/main" id="{12FA76E4-47B0-4369-B3AB-16B2FA92D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r="17647" b="24560"/>
          <a:stretch/>
        </p:blipFill>
        <p:spPr bwMode="auto">
          <a:xfrm>
            <a:off x="3971674" y="4211824"/>
            <a:ext cx="1236552" cy="12624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14.userapi.com/impg/aJIvuSy3EuheLi_l2Z2zhvvMSO6zk_W_bnaEEQ/UCkb29e7hBY.jpg?size=897x1080&amp;quality=95&amp;sign=4eaa90529e009719f620973665e1f0b0&amp;type=album">
            <a:extLst>
              <a:ext uri="{FF2B5EF4-FFF2-40B4-BE49-F238E27FC236}">
                <a16:creationId xmlns:a16="http://schemas.microsoft.com/office/drawing/2014/main" id="{8C9CB3BD-7041-47EA-9143-DE5BDB7F7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5708" r="15393" b="30091"/>
          <a:stretch/>
        </p:blipFill>
        <p:spPr bwMode="auto">
          <a:xfrm>
            <a:off x="6574542" y="4206994"/>
            <a:ext cx="1270920" cy="12624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1-85.userapi.com/impg/JkKP42FakJ9D0ap8CPzIpMTWyI6liL9vXDWbqw/mh7vBgpW7Lk.jpg?size=808x1116&amp;quality=95&amp;sign=7445d1b105ce35a115a6af2e53fc07e3&amp;type=album">
            <a:extLst>
              <a:ext uri="{FF2B5EF4-FFF2-40B4-BE49-F238E27FC236}">
                <a16:creationId xmlns:a16="http://schemas.microsoft.com/office/drawing/2014/main" id="{90F4637E-338E-4EA2-9184-8F94284E98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r="5234" b="34051"/>
          <a:stretch/>
        </p:blipFill>
        <p:spPr bwMode="auto">
          <a:xfrm>
            <a:off x="9304439" y="1513191"/>
            <a:ext cx="1306974" cy="12624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2.userapi.com/impg/ZA48ibesS0qdUynxqjmjrQOK5lOg0su2EGlQ1A/3vhaOV8nOEY.jpg?size=955x1128&amp;quality=95&amp;sign=bf1dcc1ccf6ab951b30ac95613b1266c&amp;type=album">
            <a:extLst>
              <a:ext uri="{FF2B5EF4-FFF2-40B4-BE49-F238E27FC236}">
                <a16:creationId xmlns:a16="http://schemas.microsoft.com/office/drawing/2014/main" id="{73CA02A1-7133-400D-B91A-A34323F3E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r="2756" b="22125"/>
          <a:stretch/>
        </p:blipFill>
        <p:spPr bwMode="auto">
          <a:xfrm>
            <a:off x="3828573" y="1493740"/>
            <a:ext cx="1286665" cy="12624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un9-41.userapi.com/impf/r-yD-CpueDbeB8CXCx082Vo1rYGExiUoutSRAw/zc2hDWDi_E0.jpg?size=2048x1152&amp;quality=95&amp;sign=25dfa443f8dbf428a88f4c5311153f31&amp;type=album">
            <a:extLst>
              <a:ext uri="{FF2B5EF4-FFF2-40B4-BE49-F238E27FC236}">
                <a16:creationId xmlns:a16="http://schemas.microsoft.com/office/drawing/2014/main" id="{DC27B74A-44F0-47E9-9123-7BE722EA6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6" r="54458" b="45358"/>
          <a:stretch/>
        </p:blipFill>
        <p:spPr bwMode="auto">
          <a:xfrm>
            <a:off x="6486735" y="1493740"/>
            <a:ext cx="1286665" cy="12624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sun9-59.userapi.com/impg/zKhaLKYTw6v1WtIaV9zk0pyLWL2CzNkplHD-tQ/K-odE10_cKw.jpg?size=1041x1080&amp;quality=95&amp;sign=4b78ece3a25e8c77c8e289315a0076af&amp;type=album">
            <a:extLst>
              <a:ext uri="{FF2B5EF4-FFF2-40B4-BE49-F238E27FC236}">
                <a16:creationId xmlns:a16="http://schemas.microsoft.com/office/drawing/2014/main" id="{B3B65257-F7F6-4BEB-894D-66FEAFD83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t="5472" r="13306" b="13599"/>
          <a:stretch/>
        </p:blipFill>
        <p:spPr bwMode="auto">
          <a:xfrm>
            <a:off x="1149155" y="4211823"/>
            <a:ext cx="1287337" cy="12624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sun1-25.userapi.com/impg/Uu-Cg4Eo4Zqqu1MztLueAJdkGp_Qc1dirtbnQQ/_j8kBBkcsws.jpg?size=1280x720&amp;quality=95&amp;sign=8c7cc6b809ed90a9bfe4a60e7deed3d8&amp;type=album">
            <a:extLst>
              <a:ext uri="{FF2B5EF4-FFF2-40B4-BE49-F238E27FC236}">
                <a16:creationId xmlns:a16="http://schemas.microsoft.com/office/drawing/2014/main" id="{343075D1-6839-40C6-B5C8-AD2523420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" r="61114" b="39282"/>
          <a:stretch/>
        </p:blipFill>
        <p:spPr bwMode="auto">
          <a:xfrm>
            <a:off x="9476970" y="4206995"/>
            <a:ext cx="1245417" cy="12624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771347-A625-4542-B900-C904F71CE929}"/>
              </a:ext>
            </a:extLst>
          </p:cNvPr>
          <p:cNvSpPr txBox="1"/>
          <p:nvPr/>
        </p:nvSpPr>
        <p:spPr>
          <a:xfrm>
            <a:off x="736885" y="2988921"/>
            <a:ext cx="2087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МАТВЕЕВ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Николай Петрович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9DF73D-DF14-4F0E-8F1B-C5BF95C1B8E1}"/>
              </a:ext>
            </a:extLst>
          </p:cNvPr>
          <p:cNvSpPr txBox="1"/>
          <p:nvPr/>
        </p:nvSpPr>
        <p:spPr>
          <a:xfrm>
            <a:off x="538704" y="3512141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Глава муниципального округа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908DD5-B6F3-4281-AF79-19FD772CF220}"/>
              </a:ext>
            </a:extLst>
          </p:cNvPr>
          <p:cNvSpPr txBox="1"/>
          <p:nvPr/>
        </p:nvSpPr>
        <p:spPr>
          <a:xfrm>
            <a:off x="3484319" y="2988921"/>
            <a:ext cx="2186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ВОСТРИКОВ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Андрей Викторович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E648B3-7EAB-4A68-88A2-6471FD400F1D}"/>
              </a:ext>
            </a:extLst>
          </p:cNvPr>
          <p:cNvSpPr txBox="1"/>
          <p:nvPr/>
        </p:nvSpPr>
        <p:spPr>
          <a:xfrm>
            <a:off x="3335830" y="3512141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5C767F-A82B-4023-A942-05840C10319E}"/>
              </a:ext>
            </a:extLst>
          </p:cNvPr>
          <p:cNvSpPr txBox="1"/>
          <p:nvPr/>
        </p:nvSpPr>
        <p:spPr>
          <a:xfrm>
            <a:off x="6234418" y="2988921"/>
            <a:ext cx="1951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ГОНЧАРОВА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Ольга Андреевна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AF2215-683F-4907-9D99-E1BCDC1460F4}"/>
              </a:ext>
            </a:extLst>
          </p:cNvPr>
          <p:cNvSpPr txBox="1"/>
          <p:nvPr/>
        </p:nvSpPr>
        <p:spPr>
          <a:xfrm>
            <a:off x="5968108" y="3512141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C35F8A-DDD7-447A-A1FC-A0979773BBF4}"/>
              </a:ext>
            </a:extLst>
          </p:cNvPr>
          <p:cNvSpPr txBox="1"/>
          <p:nvPr/>
        </p:nvSpPr>
        <p:spPr>
          <a:xfrm>
            <a:off x="8857794" y="2988921"/>
            <a:ext cx="2459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ЕМЕЛЬЯНОВ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Павел Александрович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144679-0146-4A89-9A29-12509506160E}"/>
              </a:ext>
            </a:extLst>
          </p:cNvPr>
          <p:cNvSpPr txBox="1"/>
          <p:nvPr/>
        </p:nvSpPr>
        <p:spPr>
          <a:xfrm>
            <a:off x="8845559" y="3512141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EE9C75-2681-4C39-BE00-340633BD7708}"/>
              </a:ext>
            </a:extLst>
          </p:cNvPr>
          <p:cNvSpPr txBox="1"/>
          <p:nvPr/>
        </p:nvSpPr>
        <p:spPr>
          <a:xfrm>
            <a:off x="596024" y="5564804"/>
            <a:ext cx="2393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МЕРКУЛОВА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Анастасия Сергеевна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54BB6A-59DD-4225-90CF-65BCEA9DFE22}"/>
              </a:ext>
            </a:extLst>
          </p:cNvPr>
          <p:cNvSpPr txBox="1"/>
          <p:nvPr/>
        </p:nvSpPr>
        <p:spPr>
          <a:xfrm>
            <a:off x="3296172" y="5564804"/>
            <a:ext cx="2587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МИРОНОВА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Оксана Александровна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FA13E3-0B2B-43B7-9FAF-0DD7681B3342}"/>
              </a:ext>
            </a:extLst>
          </p:cNvPr>
          <p:cNvSpPr txBox="1"/>
          <p:nvPr/>
        </p:nvSpPr>
        <p:spPr>
          <a:xfrm>
            <a:off x="3348056" y="6088024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A8E371-F5D5-4EEA-B42D-815A0295D7D6}"/>
              </a:ext>
            </a:extLst>
          </p:cNvPr>
          <p:cNvSpPr txBox="1"/>
          <p:nvPr/>
        </p:nvSpPr>
        <p:spPr>
          <a:xfrm>
            <a:off x="6185731" y="5564804"/>
            <a:ext cx="2073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МОЛЧАНОВ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Игорь Николаевич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4F5A90-F8B6-4496-AB57-DEB98479173B}"/>
              </a:ext>
            </a:extLst>
          </p:cNvPr>
          <p:cNvSpPr txBox="1"/>
          <p:nvPr/>
        </p:nvSpPr>
        <p:spPr>
          <a:xfrm>
            <a:off x="5980334" y="6088024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03C6C4-3E07-485E-8F2A-FB67DA248AF4}"/>
              </a:ext>
            </a:extLst>
          </p:cNvPr>
          <p:cNvSpPr txBox="1"/>
          <p:nvPr/>
        </p:nvSpPr>
        <p:spPr>
          <a:xfrm>
            <a:off x="8954982" y="5564804"/>
            <a:ext cx="2289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Arial Black" panose="020B0A04020102020204" pitchFamily="34" charset="0"/>
              </a:rPr>
              <a:t>ОДИНОКОВ</a:t>
            </a:r>
          </a:p>
          <a:p>
            <a:pPr algn="ctr"/>
            <a:r>
              <a:rPr lang="ru-RU" sz="1400" dirty="0">
                <a:latin typeface="Arial Black" panose="020B0A04020102020204" pitchFamily="34" charset="0"/>
              </a:rPr>
              <a:t>Эдуард Анатольевич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3671D7-6E09-4DBC-A7EE-AB31441857E8}"/>
              </a:ext>
            </a:extLst>
          </p:cNvPr>
          <p:cNvSpPr txBox="1"/>
          <p:nvPr/>
        </p:nvSpPr>
        <p:spPr>
          <a:xfrm>
            <a:off x="8857785" y="6088024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B01059-68E2-40D5-A751-E5FCF4DE3E5D}"/>
              </a:ext>
            </a:extLst>
          </p:cNvPr>
          <p:cNvSpPr txBox="1"/>
          <p:nvPr/>
        </p:nvSpPr>
        <p:spPr>
          <a:xfrm>
            <a:off x="596024" y="6088024"/>
            <a:ext cx="248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</a:t>
            </a:r>
          </a:p>
        </p:txBody>
      </p:sp>
    </p:spTree>
    <p:extLst>
      <p:ext uri="{BB962C8B-B14F-4D97-AF65-F5344CB8AC3E}">
        <p14:creationId xmlns:p14="http://schemas.microsoft.com/office/powerpoint/2010/main" val="3934515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52C0-C871-462E-BB1D-99608926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697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Капитальный ремонт и благоустройство</a:t>
            </a:r>
          </a:p>
        </p:txBody>
      </p:sp>
      <p:pic>
        <p:nvPicPr>
          <p:cNvPr id="3076" name="Picture 4" descr="https://sun9-28.userapi.com/impg/rh6dYJAvfP8kEsr7BhlBckp4ik6inB7_xhzNug/WqJmONrkMvs.jpg?size=1024x768&amp;quality=95&amp;sign=752766fc6581a33080c28f076012388f&amp;type=album">
            <a:extLst>
              <a:ext uri="{FF2B5EF4-FFF2-40B4-BE49-F238E27FC236}">
                <a16:creationId xmlns:a16="http://schemas.microsoft.com/office/drawing/2014/main" id="{478D21A6-EB33-440D-950A-9FC506639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206" y="1336674"/>
            <a:ext cx="3227364" cy="242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20.userapi.com/impf/oOcunqjpdf_dxWx3hV5-hQpkAell5yw3OtgLpw/yl58IUQspZs.jpg?size=2560x1920&amp;quality=95&amp;sign=474e974a35eb995b921e582ade0d7df4&amp;type=album">
            <a:extLst>
              <a:ext uri="{FF2B5EF4-FFF2-40B4-BE49-F238E27FC236}">
                <a16:creationId xmlns:a16="http://schemas.microsoft.com/office/drawing/2014/main" id="{261EABD8-2138-44FA-93E2-8798AAB2E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87" y="1336674"/>
            <a:ext cx="3227363" cy="242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77.userapi.com/impf/Ug5Fuib61u7IuczthuAqKUIZma1_FtDcokc3Kw/r3Cak5s24yI.jpg?size=2048x1536&amp;quality=96&amp;sign=21477153d9f8e175da04dfa2080476e0&amp;type=album">
            <a:extLst>
              <a:ext uri="{FF2B5EF4-FFF2-40B4-BE49-F238E27FC236}">
                <a16:creationId xmlns:a16="http://schemas.microsoft.com/office/drawing/2014/main" id="{8EC8F598-A10B-403D-8934-D09117DF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87" y="3884048"/>
            <a:ext cx="3227363" cy="242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25.userapi.com/impf/_xEZ186wMXLCE4Y_UYORVKURoYAHaCiEmrzN9Q/6DWAJ3x14S8.jpg?size=2048x1536&amp;quality=96&amp;sign=b8e7bf3210356470964b470b7d4aec13&amp;type=album">
            <a:extLst>
              <a:ext uri="{FF2B5EF4-FFF2-40B4-BE49-F238E27FC236}">
                <a16:creationId xmlns:a16="http://schemas.microsoft.com/office/drawing/2014/main" id="{CF1CBCB9-B47C-47AB-AB43-567CE7D7B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919" y="1336675"/>
            <a:ext cx="3227365" cy="242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25.userapi.com/impg/ZBBrHhuHB7sLq7qBehceeP3zinrKPS6tetE0eQ/v0znvzK4Qy4.jpg?size=1024x768&amp;quality=95&amp;sign=99352811b10942a38ebb73a1e0ad4a35&amp;type=album">
            <a:extLst>
              <a:ext uri="{FF2B5EF4-FFF2-40B4-BE49-F238E27FC236}">
                <a16:creationId xmlns:a16="http://schemas.microsoft.com/office/drawing/2014/main" id="{C176299B-5F2A-4E14-96DA-873C84E18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206" y="3884048"/>
            <a:ext cx="3227363" cy="242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sun9-49.userapi.com/impg/Kk9t3TRfIHdwnheQ780Vg4yagaUNby0c2iR7Wg/JNExKXkzJkg.jpg?size=1600x1200&amp;quality=95&amp;sign=abbdf10cb7e4844f2da8791102b5c640&amp;type=album">
            <a:extLst>
              <a:ext uri="{FF2B5EF4-FFF2-40B4-BE49-F238E27FC236}">
                <a16:creationId xmlns:a16="http://schemas.microsoft.com/office/drawing/2014/main" id="{AE0BD73B-7EFE-4445-B858-2BE7370EA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608" y="3884048"/>
            <a:ext cx="3222676" cy="241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844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FB26BB-BE7D-407A-AD7D-69949640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300"/>
            <a:ext cx="10515600" cy="13525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Культурно-массовые и спортивно-досуговые мероприятия, 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latin typeface="Arial Black" panose="020B0A04020102020204" pitchFamily="34" charset="0"/>
              </a:rPr>
              <a:t>патриотические акции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213AF-DD76-416E-A245-0175A315C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2" y="1739900"/>
            <a:ext cx="6062133" cy="4546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078591-B853-453F-8AF1-07A54C1D7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38" y="1739900"/>
            <a:ext cx="5791200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FB26BB-BE7D-407A-AD7D-69949640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300"/>
            <a:ext cx="10515600" cy="13525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Культурно-массовые и спортивно-досуговые мероприятия, 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latin typeface="Arial Black" panose="020B0A04020102020204" pitchFamily="34" charset="0"/>
              </a:rPr>
              <a:t>патриотические акции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ED205D-ABE1-4790-A113-B89A6D019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24" y="1447800"/>
            <a:ext cx="4129125" cy="53149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8D62E9-F55D-4F6D-9F87-9334ABE98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1" y="1447800"/>
            <a:ext cx="7563990" cy="53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8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FB26BB-BE7D-407A-AD7D-69949640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300"/>
            <a:ext cx="10515600" cy="13525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Культурно-массовые и спортивно-досуговые мероприятия, 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latin typeface="Arial Black" panose="020B0A04020102020204" pitchFamily="34" charset="0"/>
              </a:rPr>
              <a:t>патриотические акции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6382CF-04A6-430D-9A07-AD9391061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1" y="1752600"/>
            <a:ext cx="6592102" cy="4749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F28059-7F83-4AB3-87AC-6E3F9E8D3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8" y="1752600"/>
            <a:ext cx="5258602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1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84D83-4807-4969-A969-016E6D40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Волонтерство</a:t>
            </a:r>
          </a:p>
        </p:txBody>
      </p:sp>
      <p:pic>
        <p:nvPicPr>
          <p:cNvPr id="5122" name="Picture 2" descr="https://sun9-76.userapi.com/impg/GeDXn1BFLG9toQPi03aHYBMFJIOxdYroV2zfGw/N3YXXqVfL6g.jpg?size=1080x810&amp;quality=95&amp;sign=417339f433f46721fae8a2b890f4d2c9&amp;type=album">
            <a:extLst>
              <a:ext uri="{FF2B5EF4-FFF2-40B4-BE49-F238E27FC236}">
                <a16:creationId xmlns:a16="http://schemas.microsoft.com/office/drawing/2014/main" id="{D66B3AD2-E836-4B3B-B0A3-E23E88679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2" r="1"/>
          <a:stretch/>
        </p:blipFill>
        <p:spPr bwMode="auto">
          <a:xfrm>
            <a:off x="362701" y="1199452"/>
            <a:ext cx="3904250" cy="520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17.userapi.com/impf/vui2jko2tmoNJ4baWrtA-Hf1h_L4eMF_RI9pNQ/GYEzreM3mKk.jpg?size=1226x857&amp;quality=96&amp;sign=c1fe571af5a9af3b2e91329000c64143&amp;type=album">
            <a:extLst>
              <a:ext uri="{FF2B5EF4-FFF2-40B4-BE49-F238E27FC236}">
                <a16:creationId xmlns:a16="http://schemas.microsoft.com/office/drawing/2014/main" id="{A75C8CE4-239A-486B-9359-981AC174C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297" y="1176391"/>
            <a:ext cx="3755276" cy="26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2.userapi.com/impf/3OT1SmsfIXzxgGdxyAxETghUdao5oqqxHanX6g/SNsrIF4bqpU.jpg?size=1600x1066&amp;quality=96&amp;sign=c0b7ba9e71cb9099cb7f6128b5e63162&amp;type=album">
            <a:extLst>
              <a:ext uri="{FF2B5EF4-FFF2-40B4-BE49-F238E27FC236}">
                <a16:creationId xmlns:a16="http://schemas.microsoft.com/office/drawing/2014/main" id="{1D1B6847-86FF-4E95-AC54-0EE84C030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298" y="3878391"/>
            <a:ext cx="3755275" cy="250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un9-1.userapi.com/impf/wre9C3LOVunNerEZz-2HJFvKFSe1sOpFVNOsiQ/aWrNu-fcTaE.jpg?size=1600x1200&amp;quality=95&amp;sign=8ece0378436e106d4b04871883107616&amp;type=album">
            <a:extLst>
              <a:ext uri="{FF2B5EF4-FFF2-40B4-BE49-F238E27FC236}">
                <a16:creationId xmlns:a16="http://schemas.microsoft.com/office/drawing/2014/main" id="{4ABCD249-842E-478C-98B2-F27624C31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19" y="1176391"/>
            <a:ext cx="3500063" cy="26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un9-24.userapi.com/impg/F9foM42xK7LoVpUimrF0UTkwN8UJCPcQi4MxWA/kTYD-rSWjOw.jpg?size=1600x1200&amp;quality=95&amp;sign=dff6c15445f13a59e7d1585627b5ee1e&amp;type=album">
            <a:extLst>
              <a:ext uri="{FF2B5EF4-FFF2-40B4-BE49-F238E27FC236}">
                <a16:creationId xmlns:a16="http://schemas.microsoft.com/office/drawing/2014/main" id="{343B0BB1-AD8E-4206-9F23-A42F11D6B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362" y="3878391"/>
            <a:ext cx="3355976" cy="251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04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E8E-B0CF-4815-A873-143AFCDA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54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Деятельность Совета депутатов</a:t>
            </a:r>
          </a:p>
        </p:txBody>
      </p:sp>
      <p:sp>
        <p:nvSpPr>
          <p:cNvPr id="4" name="六边形 22">
            <a:extLst>
              <a:ext uri="{FF2B5EF4-FFF2-40B4-BE49-F238E27FC236}">
                <a16:creationId xmlns:a16="http://schemas.microsoft.com/office/drawing/2014/main" id="{0E5AEB9D-7171-4B41-9162-BCD69C9DA294}"/>
              </a:ext>
            </a:extLst>
          </p:cNvPr>
          <p:cNvSpPr/>
          <p:nvPr/>
        </p:nvSpPr>
        <p:spPr>
          <a:xfrm rot="16200000">
            <a:off x="4987320" y="3012921"/>
            <a:ext cx="1786040" cy="1621167"/>
          </a:xfrm>
          <a:prstGeom prst="hexagon">
            <a:avLst/>
          </a:prstGeom>
          <a:solidFill>
            <a:srgbClr val="0070B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24">
            <a:extLst>
              <a:ext uri="{FF2B5EF4-FFF2-40B4-BE49-F238E27FC236}">
                <a16:creationId xmlns:a16="http://schemas.microsoft.com/office/drawing/2014/main" id="{977ACE5A-D71C-4171-AD3B-91384422E9A4}"/>
              </a:ext>
            </a:extLst>
          </p:cNvPr>
          <p:cNvSpPr/>
          <p:nvPr/>
        </p:nvSpPr>
        <p:spPr>
          <a:xfrm rot="16200000">
            <a:off x="4118066" y="1484116"/>
            <a:ext cx="1786040" cy="1621167"/>
          </a:xfrm>
          <a:prstGeom prst="hexagon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六边形 26">
            <a:extLst>
              <a:ext uri="{FF2B5EF4-FFF2-40B4-BE49-F238E27FC236}">
                <a16:creationId xmlns:a16="http://schemas.microsoft.com/office/drawing/2014/main" id="{526DD6E5-D4A2-45B8-891A-8918DD003F92}"/>
              </a:ext>
            </a:extLst>
          </p:cNvPr>
          <p:cNvSpPr/>
          <p:nvPr/>
        </p:nvSpPr>
        <p:spPr>
          <a:xfrm rot="16200000">
            <a:off x="3242994" y="3012920"/>
            <a:ext cx="1786040" cy="1621167"/>
          </a:xfrm>
          <a:prstGeom prst="hexagon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32">
            <a:extLst>
              <a:ext uri="{FF2B5EF4-FFF2-40B4-BE49-F238E27FC236}">
                <a16:creationId xmlns:a16="http://schemas.microsoft.com/office/drawing/2014/main" id="{E71D941E-6680-47C0-A3F9-AE0A9AED7358}"/>
              </a:ext>
            </a:extLst>
          </p:cNvPr>
          <p:cNvSpPr/>
          <p:nvPr/>
        </p:nvSpPr>
        <p:spPr>
          <a:xfrm rot="16200000">
            <a:off x="6731646" y="3003530"/>
            <a:ext cx="1786040" cy="1621167"/>
          </a:xfrm>
          <a:prstGeom prst="hexagon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8AAF8E78-972D-495A-BFDF-552279EADA7C}"/>
              </a:ext>
            </a:extLst>
          </p:cNvPr>
          <p:cNvSpPr/>
          <p:nvPr/>
        </p:nvSpPr>
        <p:spPr>
          <a:xfrm>
            <a:off x="1303844" y="1781218"/>
            <a:ext cx="2654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17 заседаний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2EB02DC-5A2D-49B9-AA47-F317ADAB9E41}"/>
              </a:ext>
            </a:extLst>
          </p:cNvPr>
          <p:cNvSpPr/>
          <p:nvPr/>
        </p:nvSpPr>
        <p:spPr>
          <a:xfrm>
            <a:off x="420856" y="2218819"/>
            <a:ext cx="357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 депутатов муниципального округа Замоскворечье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六边形 32">
            <a:extLst>
              <a:ext uri="{FF2B5EF4-FFF2-40B4-BE49-F238E27FC236}">
                <a16:creationId xmlns:a16="http://schemas.microsoft.com/office/drawing/2014/main" id="{E94C3DA1-177B-49C1-BF3A-18F383BD05A2}"/>
              </a:ext>
            </a:extLst>
          </p:cNvPr>
          <p:cNvSpPr>
            <a:spLocks noChangeAspect="1"/>
          </p:cNvSpPr>
          <p:nvPr/>
        </p:nvSpPr>
        <p:spPr>
          <a:xfrm rot="16200000">
            <a:off x="5899014" y="1482696"/>
            <a:ext cx="1786040" cy="1621167"/>
          </a:xfrm>
          <a:prstGeom prst="hexagon">
            <a:avLst/>
          </a:prstGeom>
          <a:blipFill dpi="0" rotWithShape="0">
            <a:blip r:embed="rId2"/>
            <a:srcRect/>
            <a:stretch>
              <a:fillRect l="-14398" r="-14398"/>
            </a:stretch>
          </a:blip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六边形 32">
            <a:extLst>
              <a:ext uri="{FF2B5EF4-FFF2-40B4-BE49-F238E27FC236}">
                <a16:creationId xmlns:a16="http://schemas.microsoft.com/office/drawing/2014/main" id="{8A555324-8970-4619-94AE-982F66E598E3}"/>
              </a:ext>
            </a:extLst>
          </p:cNvPr>
          <p:cNvSpPr/>
          <p:nvPr/>
        </p:nvSpPr>
        <p:spPr>
          <a:xfrm rot="16200000">
            <a:off x="5827819" y="4497156"/>
            <a:ext cx="1786040" cy="1621167"/>
          </a:xfrm>
          <a:prstGeom prst="hexagon">
            <a:avLst/>
          </a:prstGeom>
          <a:blipFill dpi="0" rotWithShape="0">
            <a:blip r:embed="rId3"/>
            <a:srcRect/>
            <a:stretch>
              <a:fillRect l="36" t="2632" r="36" b="2632"/>
            </a:stretch>
          </a:blip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六边形 32">
            <a:extLst>
              <a:ext uri="{FF2B5EF4-FFF2-40B4-BE49-F238E27FC236}">
                <a16:creationId xmlns:a16="http://schemas.microsoft.com/office/drawing/2014/main" id="{D1068FD3-EA49-43A5-AC13-9414C9B967F6}"/>
              </a:ext>
            </a:extLst>
          </p:cNvPr>
          <p:cNvSpPr/>
          <p:nvPr/>
        </p:nvSpPr>
        <p:spPr>
          <a:xfrm rot="16200000">
            <a:off x="4125328" y="4497155"/>
            <a:ext cx="1786040" cy="1621167"/>
          </a:xfrm>
          <a:prstGeom prst="hexagon">
            <a:avLst/>
          </a:prstGeom>
          <a:blipFill dpi="0" rotWithShape="0">
            <a:blip r:embed="rId4"/>
            <a:srcRect/>
            <a:stretch>
              <a:fillRect l="-11067" r="-11067"/>
            </a:stretch>
          </a:blip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DC153131-A6C0-445A-9F52-9D32D84E4FFB}"/>
              </a:ext>
            </a:extLst>
          </p:cNvPr>
          <p:cNvSpPr/>
          <p:nvPr/>
        </p:nvSpPr>
        <p:spPr>
          <a:xfrm>
            <a:off x="570473" y="3152936"/>
            <a:ext cx="2654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4 заседания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B53AA29-B0A3-4A6F-9F2E-2480F4933C2C}"/>
              </a:ext>
            </a:extLst>
          </p:cNvPr>
          <p:cNvSpPr/>
          <p:nvPr/>
        </p:nvSpPr>
        <p:spPr>
          <a:xfrm>
            <a:off x="420856" y="3590537"/>
            <a:ext cx="2840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Комиссии по спорту, досугу и военно-патриотической работе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8662B30C-87A3-4695-A3BC-5838C89E22CE}"/>
              </a:ext>
            </a:extLst>
          </p:cNvPr>
          <p:cNvSpPr/>
          <p:nvPr/>
        </p:nvSpPr>
        <p:spPr>
          <a:xfrm>
            <a:off x="1303844" y="4750665"/>
            <a:ext cx="2654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8 заседаний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210D28B-0FD5-4FBC-AC4D-E85305EDC74A}"/>
              </a:ext>
            </a:extLst>
          </p:cNvPr>
          <p:cNvSpPr/>
          <p:nvPr/>
        </p:nvSpPr>
        <p:spPr>
          <a:xfrm>
            <a:off x="281354" y="5188266"/>
            <a:ext cx="3713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 по потребительскому рынку, услугам и поддержке предпринимательства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644572BD-459B-4FE5-9554-9F4D7F19815F}"/>
              </a:ext>
            </a:extLst>
          </p:cNvPr>
          <p:cNvSpPr/>
          <p:nvPr/>
        </p:nvSpPr>
        <p:spPr>
          <a:xfrm>
            <a:off x="7779597" y="1781217"/>
            <a:ext cx="2654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5 заседаний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4A66035-A741-43F4-8EBE-D90D02966EB3}"/>
              </a:ext>
            </a:extLst>
          </p:cNvPr>
          <p:cNvSpPr/>
          <p:nvPr/>
        </p:nvSpPr>
        <p:spPr>
          <a:xfrm>
            <a:off x="7779597" y="2218818"/>
            <a:ext cx="4149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 по вопросам ЖХК и развития дорожно-транспортной инфраструктуры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23">
            <a:extLst>
              <a:ext uri="{FF2B5EF4-FFF2-40B4-BE49-F238E27FC236}">
                <a16:creationId xmlns:a16="http://schemas.microsoft.com/office/drawing/2014/main" id="{857C7B61-1014-470D-A7DE-1A13B322762C}"/>
              </a:ext>
            </a:extLst>
          </p:cNvPr>
          <p:cNvSpPr/>
          <p:nvPr/>
        </p:nvSpPr>
        <p:spPr>
          <a:xfrm>
            <a:off x="8558408" y="3167006"/>
            <a:ext cx="2654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4 заседания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A67FD3-3532-4ED9-B1AB-18CBF6F8A1D5}"/>
              </a:ext>
            </a:extLst>
          </p:cNvPr>
          <p:cNvSpPr/>
          <p:nvPr/>
        </p:nvSpPr>
        <p:spPr>
          <a:xfrm>
            <a:off x="8558408" y="3604607"/>
            <a:ext cx="3212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 по вопросам градостроительства, землепользования и застройки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58C9D75F-4361-41CA-8BE9-5163FDCF8479}"/>
              </a:ext>
            </a:extLst>
          </p:cNvPr>
          <p:cNvSpPr/>
          <p:nvPr/>
        </p:nvSpPr>
        <p:spPr>
          <a:xfrm>
            <a:off x="7760840" y="4880356"/>
            <a:ext cx="3127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440 обращений</a:t>
            </a:r>
            <a:endParaRPr lang="en-US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AE776B4-3593-4CF7-952C-7E444B5ADA35}"/>
              </a:ext>
            </a:extLst>
          </p:cNvPr>
          <p:cNvSpPr/>
          <p:nvPr/>
        </p:nvSpPr>
        <p:spPr>
          <a:xfrm>
            <a:off x="7760840" y="5317957"/>
            <a:ext cx="4149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жителей района рассмотрено за отчетный период</a:t>
            </a:r>
            <a:endParaRPr lang="ru-RU" sz="1600" b="1" dirty="0">
              <a:solidFill>
                <a:srgbClr val="019B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reeform 16">
            <a:extLst>
              <a:ext uri="{FF2B5EF4-FFF2-40B4-BE49-F238E27FC236}">
                <a16:creationId xmlns:a16="http://schemas.microsoft.com/office/drawing/2014/main" id="{6193E8F4-367B-413B-ACBB-45832356CFA2}"/>
              </a:ext>
            </a:extLst>
          </p:cNvPr>
          <p:cNvSpPr>
            <a:spLocks noEditPoints="1"/>
          </p:cNvSpPr>
          <p:nvPr/>
        </p:nvSpPr>
        <p:spPr bwMode="auto">
          <a:xfrm>
            <a:off x="4515581" y="1821305"/>
            <a:ext cx="1026158" cy="843153"/>
          </a:xfrm>
          <a:custGeom>
            <a:avLst/>
            <a:gdLst>
              <a:gd name="T0" fmla="*/ 25 w 107"/>
              <a:gd name="T1" fmla="*/ 19 h 87"/>
              <a:gd name="T2" fmla="*/ 11 w 107"/>
              <a:gd name="T3" fmla="*/ 51 h 87"/>
              <a:gd name="T4" fmla="*/ 2 w 107"/>
              <a:gd name="T5" fmla="*/ 62 h 87"/>
              <a:gd name="T6" fmla="*/ 2 w 107"/>
              <a:gd name="T7" fmla="*/ 80 h 87"/>
              <a:gd name="T8" fmla="*/ 10 w 107"/>
              <a:gd name="T9" fmla="*/ 82 h 87"/>
              <a:gd name="T10" fmla="*/ 14 w 107"/>
              <a:gd name="T11" fmla="*/ 87 h 87"/>
              <a:gd name="T12" fmla="*/ 97 w 107"/>
              <a:gd name="T13" fmla="*/ 84 h 87"/>
              <a:gd name="T14" fmla="*/ 101 w 107"/>
              <a:gd name="T15" fmla="*/ 82 h 87"/>
              <a:gd name="T16" fmla="*/ 107 w 107"/>
              <a:gd name="T17" fmla="*/ 70 h 87"/>
              <a:gd name="T18" fmla="*/ 101 w 107"/>
              <a:gd name="T19" fmla="*/ 55 h 87"/>
              <a:gd name="T20" fmla="*/ 96 w 107"/>
              <a:gd name="T21" fmla="*/ 25 h 87"/>
              <a:gd name="T22" fmla="*/ 53 w 107"/>
              <a:gd name="T23" fmla="*/ 0 h 87"/>
              <a:gd name="T24" fmla="*/ 43 w 107"/>
              <a:gd name="T25" fmla="*/ 77 h 87"/>
              <a:gd name="T26" fmla="*/ 43 w 107"/>
              <a:gd name="T27" fmla="*/ 65 h 87"/>
              <a:gd name="T28" fmla="*/ 39 w 107"/>
              <a:gd name="T29" fmla="*/ 74 h 87"/>
              <a:gd name="T30" fmla="*/ 30 w 107"/>
              <a:gd name="T31" fmla="*/ 65 h 87"/>
              <a:gd name="T32" fmla="*/ 31 w 107"/>
              <a:gd name="T33" fmla="*/ 58 h 87"/>
              <a:gd name="T34" fmla="*/ 33 w 107"/>
              <a:gd name="T35" fmla="*/ 54 h 87"/>
              <a:gd name="T36" fmla="*/ 33 w 107"/>
              <a:gd name="T37" fmla="*/ 54 h 87"/>
              <a:gd name="T38" fmla="*/ 43 w 107"/>
              <a:gd name="T39" fmla="*/ 45 h 87"/>
              <a:gd name="T40" fmla="*/ 72 w 107"/>
              <a:gd name="T41" fmla="*/ 52 h 87"/>
              <a:gd name="T42" fmla="*/ 74 w 107"/>
              <a:gd name="T43" fmla="*/ 54 h 87"/>
              <a:gd name="T44" fmla="*/ 74 w 107"/>
              <a:gd name="T45" fmla="*/ 54 h 87"/>
              <a:gd name="T46" fmla="*/ 76 w 107"/>
              <a:gd name="T47" fmla="*/ 58 h 87"/>
              <a:gd name="T48" fmla="*/ 77 w 107"/>
              <a:gd name="T49" fmla="*/ 73 h 87"/>
              <a:gd name="T50" fmla="*/ 68 w 107"/>
              <a:gd name="T51" fmla="*/ 65 h 87"/>
              <a:gd name="T52" fmla="*/ 64 w 107"/>
              <a:gd name="T53" fmla="*/ 77 h 87"/>
              <a:gd name="T54" fmla="*/ 64 w 107"/>
              <a:gd name="T55" fmla="*/ 80 h 87"/>
              <a:gd name="T56" fmla="*/ 37 w 107"/>
              <a:gd name="T57" fmla="*/ 24 h 87"/>
              <a:gd name="T58" fmla="*/ 37 w 107"/>
              <a:gd name="T59" fmla="*/ 24 h 87"/>
              <a:gd name="T60" fmla="*/ 80 w 107"/>
              <a:gd name="T61" fmla="*/ 80 h 87"/>
              <a:gd name="T62" fmla="*/ 84 w 107"/>
              <a:gd name="T63" fmla="*/ 65 h 87"/>
              <a:gd name="T64" fmla="*/ 96 w 107"/>
              <a:gd name="T65" fmla="*/ 60 h 87"/>
              <a:gd name="T66" fmla="*/ 99 w 107"/>
              <a:gd name="T67" fmla="*/ 65 h 87"/>
              <a:gd name="T68" fmla="*/ 94 w 107"/>
              <a:gd name="T69" fmla="*/ 75 h 87"/>
              <a:gd name="T70" fmla="*/ 90 w 107"/>
              <a:gd name="T71" fmla="*/ 69 h 87"/>
              <a:gd name="T72" fmla="*/ 77 w 107"/>
              <a:gd name="T73" fmla="*/ 27 h 87"/>
              <a:gd name="T74" fmla="*/ 91 w 107"/>
              <a:gd name="T75" fmla="*/ 29 h 87"/>
              <a:gd name="T76" fmla="*/ 91 w 107"/>
              <a:gd name="T77" fmla="*/ 46 h 87"/>
              <a:gd name="T78" fmla="*/ 80 w 107"/>
              <a:gd name="T79" fmla="*/ 50 h 87"/>
              <a:gd name="T80" fmla="*/ 77 w 107"/>
              <a:gd name="T81" fmla="*/ 47 h 87"/>
              <a:gd name="T82" fmla="*/ 70 w 107"/>
              <a:gd name="T83" fmla="*/ 40 h 87"/>
              <a:gd name="T84" fmla="*/ 77 w 107"/>
              <a:gd name="T85" fmla="*/ 29 h 87"/>
              <a:gd name="T86" fmla="*/ 77 w 107"/>
              <a:gd name="T87" fmla="*/ 29 h 87"/>
              <a:gd name="T88" fmla="*/ 77 w 107"/>
              <a:gd name="T89" fmla="*/ 28 h 87"/>
              <a:gd name="T90" fmla="*/ 77 w 107"/>
              <a:gd name="T91" fmla="*/ 27 h 87"/>
              <a:gd name="T92" fmla="*/ 17 w 107"/>
              <a:gd name="T93" fmla="*/ 69 h 87"/>
              <a:gd name="T94" fmla="*/ 13 w 107"/>
              <a:gd name="T95" fmla="*/ 75 h 87"/>
              <a:gd name="T96" fmla="*/ 8 w 107"/>
              <a:gd name="T97" fmla="*/ 65 h 87"/>
              <a:gd name="T98" fmla="*/ 11 w 107"/>
              <a:gd name="T99" fmla="*/ 60 h 87"/>
              <a:gd name="T100" fmla="*/ 23 w 107"/>
              <a:gd name="T101" fmla="*/ 65 h 87"/>
              <a:gd name="T102" fmla="*/ 27 w 107"/>
              <a:gd name="T103" fmla="*/ 80 h 87"/>
              <a:gd name="T104" fmla="*/ 30 w 107"/>
              <a:gd name="T105" fmla="*/ 27 h 87"/>
              <a:gd name="T106" fmla="*/ 30 w 107"/>
              <a:gd name="T107" fmla="*/ 28 h 87"/>
              <a:gd name="T108" fmla="*/ 30 w 107"/>
              <a:gd name="T109" fmla="*/ 29 h 87"/>
              <a:gd name="T110" fmla="*/ 30 w 107"/>
              <a:gd name="T111" fmla="*/ 29 h 87"/>
              <a:gd name="T112" fmla="*/ 37 w 107"/>
              <a:gd name="T113" fmla="*/ 40 h 87"/>
              <a:gd name="T114" fmla="*/ 27 w 107"/>
              <a:gd name="T115" fmla="*/ 50 h 87"/>
              <a:gd name="T116" fmla="*/ 16 w 107"/>
              <a:gd name="T117" fmla="*/ 46 h 87"/>
              <a:gd name="T118" fmla="*/ 16 w 107"/>
              <a:gd name="T119" fmla="*/ 29 h 87"/>
              <a:gd name="T120" fmla="*/ 30 w 107"/>
              <a:gd name="T121" fmla="*/ 2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7" h="87">
                <a:moveTo>
                  <a:pt x="53" y="0"/>
                </a:moveTo>
                <a:cubicBezTo>
                  <a:pt x="42" y="0"/>
                  <a:pt x="32" y="8"/>
                  <a:pt x="30" y="20"/>
                </a:cubicBezTo>
                <a:cubicBezTo>
                  <a:pt x="28" y="19"/>
                  <a:pt x="26" y="19"/>
                  <a:pt x="25" y="19"/>
                </a:cubicBezTo>
                <a:cubicBezTo>
                  <a:pt x="19" y="19"/>
                  <a:pt x="15" y="21"/>
                  <a:pt x="11" y="25"/>
                </a:cubicBezTo>
                <a:cubicBezTo>
                  <a:pt x="8" y="28"/>
                  <a:pt x="6" y="33"/>
                  <a:pt x="6" y="38"/>
                </a:cubicBezTo>
                <a:cubicBezTo>
                  <a:pt x="6" y="43"/>
                  <a:pt x="8" y="47"/>
                  <a:pt x="11" y="51"/>
                </a:cubicBezTo>
                <a:cubicBezTo>
                  <a:pt x="6" y="55"/>
                  <a:pt x="6" y="55"/>
                  <a:pt x="6" y="55"/>
                </a:cubicBezTo>
                <a:cubicBezTo>
                  <a:pt x="4" y="57"/>
                  <a:pt x="3" y="59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4"/>
                  <a:pt x="0" y="67"/>
                  <a:pt x="0" y="7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7"/>
                  <a:pt x="1" y="78"/>
                  <a:pt x="2" y="80"/>
                </a:cubicBezTo>
                <a:cubicBezTo>
                  <a:pt x="2" y="81"/>
                  <a:pt x="4" y="82"/>
                  <a:pt x="6" y="82"/>
                </a:cubicBezTo>
                <a:cubicBezTo>
                  <a:pt x="6" y="82"/>
                  <a:pt x="6" y="82"/>
                  <a:pt x="6" y="82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6"/>
                  <a:pt x="12" y="87"/>
                  <a:pt x="14" y="87"/>
                </a:cubicBezTo>
                <a:cubicBezTo>
                  <a:pt x="14" y="87"/>
                  <a:pt x="14" y="87"/>
                  <a:pt x="14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5" y="87"/>
                  <a:pt x="97" y="86"/>
                  <a:pt x="97" y="84"/>
                </a:cubicBezTo>
                <a:cubicBezTo>
                  <a:pt x="97" y="82"/>
                  <a:pt x="97" y="82"/>
                  <a:pt x="97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3" y="82"/>
                  <a:pt x="105" y="81"/>
                  <a:pt x="105" y="80"/>
                </a:cubicBezTo>
                <a:cubicBezTo>
                  <a:pt x="106" y="78"/>
                  <a:pt x="107" y="77"/>
                  <a:pt x="107" y="75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67"/>
                  <a:pt x="106" y="64"/>
                  <a:pt x="105" y="62"/>
                </a:cubicBezTo>
                <a:cubicBezTo>
                  <a:pt x="105" y="62"/>
                  <a:pt x="105" y="62"/>
                  <a:pt x="105" y="62"/>
                </a:cubicBezTo>
                <a:cubicBezTo>
                  <a:pt x="104" y="59"/>
                  <a:pt x="103" y="57"/>
                  <a:pt x="101" y="55"/>
                </a:cubicBezTo>
                <a:cubicBezTo>
                  <a:pt x="96" y="51"/>
                  <a:pt x="96" y="51"/>
                  <a:pt x="96" y="51"/>
                </a:cubicBezTo>
                <a:cubicBezTo>
                  <a:pt x="99" y="47"/>
                  <a:pt x="101" y="43"/>
                  <a:pt x="101" y="38"/>
                </a:cubicBezTo>
                <a:cubicBezTo>
                  <a:pt x="101" y="33"/>
                  <a:pt x="99" y="28"/>
                  <a:pt x="96" y="25"/>
                </a:cubicBezTo>
                <a:cubicBezTo>
                  <a:pt x="92" y="21"/>
                  <a:pt x="88" y="19"/>
                  <a:pt x="82" y="19"/>
                </a:cubicBezTo>
                <a:cubicBezTo>
                  <a:pt x="81" y="19"/>
                  <a:pt x="79" y="19"/>
                  <a:pt x="77" y="20"/>
                </a:cubicBezTo>
                <a:cubicBezTo>
                  <a:pt x="75" y="8"/>
                  <a:pt x="65" y="0"/>
                  <a:pt x="53" y="0"/>
                </a:cubicBezTo>
                <a:close/>
                <a:moveTo>
                  <a:pt x="43" y="80"/>
                </a:moveTo>
                <a:cubicBezTo>
                  <a:pt x="43" y="80"/>
                  <a:pt x="43" y="80"/>
                  <a:pt x="43" y="80"/>
                </a:cubicBezTo>
                <a:cubicBezTo>
                  <a:pt x="43" y="77"/>
                  <a:pt x="43" y="77"/>
                  <a:pt x="43" y="77"/>
                </a:cubicBezTo>
                <a:cubicBezTo>
                  <a:pt x="43" y="77"/>
                  <a:pt x="43" y="77"/>
                  <a:pt x="43" y="77"/>
                </a:cubicBezTo>
                <a:cubicBezTo>
                  <a:pt x="43" y="77"/>
                  <a:pt x="43" y="77"/>
                  <a:pt x="43" y="77"/>
                </a:cubicBezTo>
                <a:cubicBezTo>
                  <a:pt x="43" y="65"/>
                  <a:pt x="43" y="65"/>
                  <a:pt x="43" y="65"/>
                </a:cubicBezTo>
                <a:cubicBezTo>
                  <a:pt x="43" y="63"/>
                  <a:pt x="42" y="62"/>
                  <a:pt x="41" y="62"/>
                </a:cubicBezTo>
                <a:cubicBezTo>
                  <a:pt x="40" y="62"/>
                  <a:pt x="39" y="63"/>
                  <a:pt x="39" y="65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65"/>
                  <a:pt x="30" y="65"/>
                  <a:pt x="30" y="65"/>
                </a:cubicBezTo>
                <a:cubicBezTo>
                  <a:pt x="30" y="63"/>
                  <a:pt x="30" y="60"/>
                  <a:pt x="31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7"/>
                  <a:pt x="32" y="56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4" y="53"/>
                  <a:pt x="34" y="53"/>
                  <a:pt x="35" y="52"/>
                </a:cubicBezTo>
                <a:cubicBezTo>
                  <a:pt x="43" y="45"/>
                  <a:pt x="43" y="45"/>
                  <a:pt x="43" y="45"/>
                </a:cubicBezTo>
                <a:cubicBezTo>
                  <a:pt x="49" y="48"/>
                  <a:pt x="58" y="48"/>
                  <a:pt x="64" y="45"/>
                </a:cubicBezTo>
                <a:cubicBezTo>
                  <a:pt x="72" y="52"/>
                  <a:pt x="72" y="52"/>
                  <a:pt x="7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3" y="53"/>
                  <a:pt x="73" y="53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5" y="56"/>
                  <a:pt x="75" y="57"/>
                  <a:pt x="76" y="58"/>
                </a:cubicBezTo>
                <a:cubicBezTo>
                  <a:pt x="76" y="58"/>
                  <a:pt x="76" y="58"/>
                  <a:pt x="76" y="58"/>
                </a:cubicBezTo>
                <a:cubicBezTo>
                  <a:pt x="76" y="58"/>
                  <a:pt x="76" y="58"/>
                  <a:pt x="76" y="58"/>
                </a:cubicBezTo>
                <a:cubicBezTo>
                  <a:pt x="77" y="60"/>
                  <a:pt x="77" y="63"/>
                  <a:pt x="77" y="65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3"/>
                  <a:pt x="77" y="73"/>
                  <a:pt x="77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65"/>
                  <a:pt x="68" y="65"/>
                  <a:pt x="68" y="65"/>
                </a:cubicBezTo>
                <a:cubicBezTo>
                  <a:pt x="68" y="63"/>
                  <a:pt x="67" y="62"/>
                  <a:pt x="66" y="62"/>
                </a:cubicBezTo>
                <a:cubicBezTo>
                  <a:pt x="65" y="62"/>
                  <a:pt x="64" y="63"/>
                  <a:pt x="64" y="65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80"/>
                  <a:pt x="64" y="80"/>
                  <a:pt x="64" y="80"/>
                </a:cubicBezTo>
                <a:cubicBezTo>
                  <a:pt x="43" y="80"/>
                  <a:pt x="43" y="80"/>
                  <a:pt x="43" y="80"/>
                </a:cubicBezTo>
                <a:close/>
                <a:moveTo>
                  <a:pt x="37" y="24"/>
                </a:moveTo>
                <a:cubicBezTo>
                  <a:pt x="37" y="24"/>
                  <a:pt x="37" y="24"/>
                  <a:pt x="37" y="24"/>
                </a:cubicBezTo>
                <a:cubicBezTo>
                  <a:pt x="37" y="14"/>
                  <a:pt x="44" y="7"/>
                  <a:pt x="53" y="7"/>
                </a:cubicBezTo>
                <a:cubicBezTo>
                  <a:pt x="63" y="7"/>
                  <a:pt x="70" y="14"/>
                  <a:pt x="70" y="24"/>
                </a:cubicBezTo>
                <a:cubicBezTo>
                  <a:pt x="70" y="45"/>
                  <a:pt x="37" y="45"/>
                  <a:pt x="37" y="24"/>
                </a:cubicBezTo>
                <a:close/>
                <a:moveTo>
                  <a:pt x="90" y="80"/>
                </a:moveTo>
                <a:cubicBezTo>
                  <a:pt x="90" y="80"/>
                  <a:pt x="90" y="80"/>
                  <a:pt x="90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1" y="80"/>
                  <a:pt x="82" y="79"/>
                  <a:pt x="83" y="78"/>
                </a:cubicBezTo>
                <a:cubicBezTo>
                  <a:pt x="84" y="76"/>
                  <a:pt x="84" y="75"/>
                  <a:pt x="84" y="73"/>
                </a:cubicBezTo>
                <a:cubicBezTo>
                  <a:pt x="84" y="65"/>
                  <a:pt x="84" y="65"/>
                  <a:pt x="84" y="65"/>
                </a:cubicBezTo>
                <a:cubicBezTo>
                  <a:pt x="84" y="62"/>
                  <a:pt x="84" y="59"/>
                  <a:pt x="83" y="57"/>
                </a:cubicBezTo>
                <a:cubicBezTo>
                  <a:pt x="86" y="57"/>
                  <a:pt x="88" y="56"/>
                  <a:pt x="91" y="55"/>
                </a:cubicBezTo>
                <a:cubicBezTo>
                  <a:pt x="96" y="60"/>
                  <a:pt x="96" y="60"/>
                  <a:pt x="96" y="60"/>
                </a:cubicBezTo>
                <a:cubicBezTo>
                  <a:pt x="97" y="61"/>
                  <a:pt x="98" y="63"/>
                  <a:pt x="9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100" y="66"/>
                  <a:pt x="100" y="68"/>
                  <a:pt x="100" y="70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69"/>
                  <a:pt x="94" y="69"/>
                  <a:pt x="94" y="69"/>
                </a:cubicBezTo>
                <a:cubicBezTo>
                  <a:pt x="94" y="68"/>
                  <a:pt x="93" y="67"/>
                  <a:pt x="92" y="67"/>
                </a:cubicBezTo>
                <a:cubicBezTo>
                  <a:pt x="91" y="67"/>
                  <a:pt x="90" y="68"/>
                  <a:pt x="90" y="69"/>
                </a:cubicBezTo>
                <a:cubicBezTo>
                  <a:pt x="90" y="80"/>
                  <a:pt x="90" y="80"/>
                  <a:pt x="90" y="80"/>
                </a:cubicBezTo>
                <a:close/>
                <a:moveTo>
                  <a:pt x="77" y="27"/>
                </a:moveTo>
                <a:cubicBezTo>
                  <a:pt x="77" y="27"/>
                  <a:pt x="77" y="27"/>
                  <a:pt x="77" y="27"/>
                </a:cubicBezTo>
                <a:cubicBezTo>
                  <a:pt x="78" y="27"/>
                  <a:pt x="78" y="27"/>
                  <a:pt x="79" y="27"/>
                </a:cubicBezTo>
                <a:cubicBezTo>
                  <a:pt x="80" y="26"/>
                  <a:pt x="81" y="26"/>
                  <a:pt x="82" y="26"/>
                </a:cubicBezTo>
                <a:cubicBezTo>
                  <a:pt x="86" y="26"/>
                  <a:pt x="89" y="27"/>
                  <a:pt x="91" y="29"/>
                </a:cubicBezTo>
                <a:cubicBezTo>
                  <a:pt x="93" y="32"/>
                  <a:pt x="94" y="35"/>
                  <a:pt x="94" y="38"/>
                </a:cubicBezTo>
                <a:cubicBezTo>
                  <a:pt x="94" y="41"/>
                  <a:pt x="93" y="44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89" y="49"/>
                  <a:pt x="86" y="50"/>
                  <a:pt x="82" y="50"/>
                </a:cubicBezTo>
                <a:cubicBezTo>
                  <a:pt x="82" y="50"/>
                  <a:pt x="81" y="50"/>
                  <a:pt x="80" y="50"/>
                </a:cubicBezTo>
                <a:cubicBezTo>
                  <a:pt x="80" y="50"/>
                  <a:pt x="80" y="50"/>
                  <a:pt x="80" y="50"/>
                </a:cubicBezTo>
                <a:cubicBezTo>
                  <a:pt x="80" y="50"/>
                  <a:pt x="79" y="49"/>
                  <a:pt x="79" y="49"/>
                </a:cubicBezTo>
                <a:cubicBezTo>
                  <a:pt x="78" y="48"/>
                  <a:pt x="77" y="48"/>
                  <a:pt x="77" y="47"/>
                </a:cubicBezTo>
                <a:cubicBezTo>
                  <a:pt x="77" y="47"/>
                  <a:pt x="77" y="47"/>
                  <a:pt x="77" y="47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3" y="37"/>
                  <a:pt x="75" y="33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7"/>
                  <a:pt x="77" y="27"/>
                  <a:pt x="77" y="27"/>
                </a:cubicBezTo>
                <a:close/>
                <a:moveTo>
                  <a:pt x="17" y="80"/>
                </a:moveTo>
                <a:cubicBezTo>
                  <a:pt x="17" y="80"/>
                  <a:pt x="17" y="80"/>
                  <a:pt x="17" y="80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8"/>
                  <a:pt x="16" y="67"/>
                  <a:pt x="15" y="67"/>
                </a:cubicBezTo>
                <a:cubicBezTo>
                  <a:pt x="14" y="67"/>
                  <a:pt x="13" y="68"/>
                  <a:pt x="13" y="69"/>
                </a:cubicBezTo>
                <a:cubicBezTo>
                  <a:pt x="13" y="75"/>
                  <a:pt x="13" y="75"/>
                  <a:pt x="13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68"/>
                  <a:pt x="7" y="66"/>
                  <a:pt x="8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9" y="63"/>
                  <a:pt x="10" y="61"/>
                  <a:pt x="11" y="60"/>
                </a:cubicBezTo>
                <a:cubicBezTo>
                  <a:pt x="16" y="55"/>
                  <a:pt x="16" y="55"/>
                  <a:pt x="16" y="55"/>
                </a:cubicBezTo>
                <a:cubicBezTo>
                  <a:pt x="19" y="56"/>
                  <a:pt x="21" y="57"/>
                  <a:pt x="24" y="57"/>
                </a:cubicBezTo>
                <a:cubicBezTo>
                  <a:pt x="23" y="59"/>
                  <a:pt x="23" y="62"/>
                  <a:pt x="23" y="65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5"/>
                  <a:pt x="23" y="76"/>
                  <a:pt x="24" y="78"/>
                </a:cubicBezTo>
                <a:cubicBezTo>
                  <a:pt x="25" y="79"/>
                  <a:pt x="26" y="80"/>
                  <a:pt x="27" y="80"/>
                </a:cubicBezTo>
                <a:cubicBezTo>
                  <a:pt x="17" y="80"/>
                  <a:pt x="17" y="80"/>
                  <a:pt x="17" y="80"/>
                </a:cubicBezTo>
                <a:close/>
                <a:moveTo>
                  <a:pt x="30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1" y="33"/>
                  <a:pt x="34" y="37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29" y="48"/>
                  <a:pt x="28" y="49"/>
                </a:cubicBezTo>
                <a:cubicBezTo>
                  <a:pt x="28" y="49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6" y="50"/>
                  <a:pt x="25" y="50"/>
                  <a:pt x="25" y="50"/>
                </a:cubicBezTo>
                <a:cubicBezTo>
                  <a:pt x="21" y="50"/>
                  <a:pt x="18" y="49"/>
                  <a:pt x="16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4" y="44"/>
                  <a:pt x="13" y="41"/>
                  <a:pt x="13" y="38"/>
                </a:cubicBezTo>
                <a:cubicBezTo>
                  <a:pt x="13" y="35"/>
                  <a:pt x="14" y="32"/>
                  <a:pt x="16" y="29"/>
                </a:cubicBezTo>
                <a:cubicBezTo>
                  <a:pt x="18" y="27"/>
                  <a:pt x="21" y="26"/>
                  <a:pt x="25" y="26"/>
                </a:cubicBezTo>
                <a:cubicBezTo>
                  <a:pt x="26" y="26"/>
                  <a:pt x="27" y="26"/>
                  <a:pt x="28" y="27"/>
                </a:cubicBezTo>
                <a:cubicBezTo>
                  <a:pt x="29" y="27"/>
                  <a:pt x="29" y="27"/>
                  <a:pt x="30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ru-RU" sz="1351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0" name="Freeform 41">
            <a:extLst>
              <a:ext uri="{FF2B5EF4-FFF2-40B4-BE49-F238E27FC236}">
                <a16:creationId xmlns:a16="http://schemas.microsoft.com/office/drawing/2014/main" id="{D9C6AB5E-2904-49A3-94A4-C2C06A123B88}"/>
              </a:ext>
            </a:extLst>
          </p:cNvPr>
          <p:cNvSpPr>
            <a:spLocks noEditPoints="1"/>
          </p:cNvSpPr>
          <p:nvPr/>
        </p:nvSpPr>
        <p:spPr bwMode="auto">
          <a:xfrm>
            <a:off x="7180435" y="3373378"/>
            <a:ext cx="888461" cy="830997"/>
          </a:xfrm>
          <a:custGeom>
            <a:avLst/>
            <a:gdLst>
              <a:gd name="T0" fmla="*/ 105 w 211"/>
              <a:gd name="T1" fmla="*/ 0 h 211"/>
              <a:gd name="T2" fmla="*/ 180 w 211"/>
              <a:gd name="T3" fmla="*/ 31 h 211"/>
              <a:gd name="T4" fmla="*/ 180 w 211"/>
              <a:gd name="T5" fmla="*/ 32 h 211"/>
              <a:gd name="T6" fmla="*/ 211 w 211"/>
              <a:gd name="T7" fmla="*/ 106 h 211"/>
              <a:gd name="T8" fmla="*/ 206 w 211"/>
              <a:gd name="T9" fmla="*/ 139 h 211"/>
              <a:gd name="T10" fmla="*/ 192 w 211"/>
              <a:gd name="T11" fmla="*/ 166 h 211"/>
              <a:gd name="T12" fmla="*/ 192 w 211"/>
              <a:gd name="T13" fmla="*/ 203 h 211"/>
              <a:gd name="T14" fmla="*/ 184 w 211"/>
              <a:gd name="T15" fmla="*/ 211 h 211"/>
              <a:gd name="T16" fmla="*/ 184 w 211"/>
              <a:gd name="T17" fmla="*/ 211 h 211"/>
              <a:gd name="T18" fmla="*/ 105 w 211"/>
              <a:gd name="T19" fmla="*/ 211 h 211"/>
              <a:gd name="T20" fmla="*/ 31 w 211"/>
              <a:gd name="T21" fmla="*/ 180 h 211"/>
              <a:gd name="T22" fmla="*/ 31 w 211"/>
              <a:gd name="T23" fmla="*/ 180 h 211"/>
              <a:gd name="T24" fmla="*/ 31 w 211"/>
              <a:gd name="T25" fmla="*/ 180 h 211"/>
              <a:gd name="T26" fmla="*/ 0 w 211"/>
              <a:gd name="T27" fmla="*/ 106 h 211"/>
              <a:gd name="T28" fmla="*/ 31 w 211"/>
              <a:gd name="T29" fmla="*/ 31 h 211"/>
              <a:gd name="T30" fmla="*/ 31 w 211"/>
              <a:gd name="T31" fmla="*/ 31 h 211"/>
              <a:gd name="T32" fmla="*/ 105 w 211"/>
              <a:gd name="T33" fmla="*/ 0 h 211"/>
              <a:gd name="T34" fmla="*/ 53 w 211"/>
              <a:gd name="T35" fmla="*/ 85 h 211"/>
              <a:gd name="T36" fmla="*/ 53 w 211"/>
              <a:gd name="T37" fmla="*/ 85 h 211"/>
              <a:gd name="T38" fmla="*/ 158 w 211"/>
              <a:gd name="T39" fmla="*/ 85 h 211"/>
              <a:gd name="T40" fmla="*/ 163 w 211"/>
              <a:gd name="T41" fmla="*/ 80 h 211"/>
              <a:gd name="T42" fmla="*/ 158 w 211"/>
              <a:gd name="T43" fmla="*/ 75 h 211"/>
              <a:gd name="T44" fmla="*/ 53 w 211"/>
              <a:gd name="T45" fmla="*/ 75 h 211"/>
              <a:gd name="T46" fmla="*/ 48 w 211"/>
              <a:gd name="T47" fmla="*/ 80 h 211"/>
              <a:gd name="T48" fmla="*/ 53 w 211"/>
              <a:gd name="T49" fmla="*/ 85 h 211"/>
              <a:gd name="T50" fmla="*/ 53 w 211"/>
              <a:gd name="T51" fmla="*/ 111 h 211"/>
              <a:gd name="T52" fmla="*/ 53 w 211"/>
              <a:gd name="T53" fmla="*/ 111 h 211"/>
              <a:gd name="T54" fmla="*/ 158 w 211"/>
              <a:gd name="T55" fmla="*/ 111 h 211"/>
              <a:gd name="T56" fmla="*/ 163 w 211"/>
              <a:gd name="T57" fmla="*/ 106 h 211"/>
              <a:gd name="T58" fmla="*/ 158 w 211"/>
              <a:gd name="T59" fmla="*/ 101 h 211"/>
              <a:gd name="T60" fmla="*/ 53 w 211"/>
              <a:gd name="T61" fmla="*/ 101 h 211"/>
              <a:gd name="T62" fmla="*/ 48 w 211"/>
              <a:gd name="T63" fmla="*/ 106 h 211"/>
              <a:gd name="T64" fmla="*/ 53 w 211"/>
              <a:gd name="T65" fmla="*/ 111 h 211"/>
              <a:gd name="T66" fmla="*/ 53 w 211"/>
              <a:gd name="T67" fmla="*/ 137 h 211"/>
              <a:gd name="T68" fmla="*/ 53 w 211"/>
              <a:gd name="T69" fmla="*/ 137 h 211"/>
              <a:gd name="T70" fmla="*/ 158 w 211"/>
              <a:gd name="T71" fmla="*/ 137 h 211"/>
              <a:gd name="T72" fmla="*/ 163 w 211"/>
              <a:gd name="T73" fmla="*/ 132 h 211"/>
              <a:gd name="T74" fmla="*/ 158 w 211"/>
              <a:gd name="T75" fmla="*/ 127 h 211"/>
              <a:gd name="T76" fmla="*/ 53 w 211"/>
              <a:gd name="T77" fmla="*/ 127 h 211"/>
              <a:gd name="T78" fmla="*/ 48 w 211"/>
              <a:gd name="T79" fmla="*/ 132 h 211"/>
              <a:gd name="T80" fmla="*/ 53 w 211"/>
              <a:gd name="T81" fmla="*/ 137 h 211"/>
              <a:gd name="T82" fmla="*/ 169 w 211"/>
              <a:gd name="T83" fmla="*/ 43 h 211"/>
              <a:gd name="T84" fmla="*/ 169 w 211"/>
              <a:gd name="T85" fmla="*/ 43 h 211"/>
              <a:gd name="T86" fmla="*/ 105 w 211"/>
              <a:gd name="T87" fmla="*/ 17 h 211"/>
              <a:gd name="T88" fmla="*/ 42 w 211"/>
              <a:gd name="T89" fmla="*/ 43 h 211"/>
              <a:gd name="T90" fmla="*/ 42 w 211"/>
              <a:gd name="T91" fmla="*/ 43 h 211"/>
              <a:gd name="T92" fmla="*/ 42 w 211"/>
              <a:gd name="T93" fmla="*/ 43 h 211"/>
              <a:gd name="T94" fmla="*/ 16 w 211"/>
              <a:gd name="T95" fmla="*/ 106 h 211"/>
              <a:gd name="T96" fmla="*/ 42 w 211"/>
              <a:gd name="T97" fmla="*/ 169 h 211"/>
              <a:gd name="T98" fmla="*/ 42 w 211"/>
              <a:gd name="T99" fmla="*/ 169 h 211"/>
              <a:gd name="T100" fmla="*/ 105 w 211"/>
              <a:gd name="T101" fmla="*/ 195 h 211"/>
              <a:gd name="T102" fmla="*/ 176 w 211"/>
              <a:gd name="T103" fmla="*/ 195 h 211"/>
              <a:gd name="T104" fmla="*/ 176 w 211"/>
              <a:gd name="T105" fmla="*/ 163 h 211"/>
              <a:gd name="T106" fmla="*/ 176 w 211"/>
              <a:gd name="T107" fmla="*/ 163 h 211"/>
              <a:gd name="T108" fmla="*/ 178 w 211"/>
              <a:gd name="T109" fmla="*/ 159 h 211"/>
              <a:gd name="T110" fmla="*/ 190 w 211"/>
              <a:gd name="T111" fmla="*/ 134 h 211"/>
              <a:gd name="T112" fmla="*/ 195 w 211"/>
              <a:gd name="T113" fmla="*/ 106 h 211"/>
              <a:gd name="T114" fmla="*/ 169 w 211"/>
              <a:gd name="T115" fmla="*/ 43 h 211"/>
              <a:gd name="T116" fmla="*/ 169 w 211"/>
              <a:gd name="T117" fmla="*/ 43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1" h="211">
                <a:moveTo>
                  <a:pt x="105" y="0"/>
                </a:moveTo>
                <a:cubicBezTo>
                  <a:pt x="135" y="0"/>
                  <a:pt x="161" y="12"/>
                  <a:pt x="180" y="31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99" y="51"/>
                  <a:pt x="211" y="77"/>
                  <a:pt x="211" y="106"/>
                </a:cubicBezTo>
                <a:cubicBezTo>
                  <a:pt x="211" y="117"/>
                  <a:pt x="209" y="128"/>
                  <a:pt x="206" y="139"/>
                </a:cubicBezTo>
                <a:cubicBezTo>
                  <a:pt x="203" y="148"/>
                  <a:pt x="198" y="158"/>
                  <a:pt x="192" y="166"/>
                </a:cubicBezTo>
                <a:cubicBezTo>
                  <a:pt x="192" y="203"/>
                  <a:pt x="192" y="203"/>
                  <a:pt x="192" y="203"/>
                </a:cubicBezTo>
                <a:cubicBezTo>
                  <a:pt x="192" y="208"/>
                  <a:pt x="189" y="211"/>
                  <a:pt x="184" y="211"/>
                </a:cubicBezTo>
                <a:cubicBezTo>
                  <a:pt x="184" y="211"/>
                  <a:pt x="184" y="211"/>
                  <a:pt x="184" y="211"/>
                </a:cubicBezTo>
                <a:cubicBezTo>
                  <a:pt x="105" y="211"/>
                  <a:pt x="105" y="211"/>
                  <a:pt x="105" y="211"/>
                </a:cubicBezTo>
                <a:cubicBezTo>
                  <a:pt x="76" y="211"/>
                  <a:pt x="50" y="200"/>
                  <a:pt x="31" y="180"/>
                </a:cubicBezTo>
                <a:cubicBezTo>
                  <a:pt x="31" y="180"/>
                  <a:pt x="31" y="180"/>
                  <a:pt x="31" y="180"/>
                </a:cubicBezTo>
                <a:cubicBezTo>
                  <a:pt x="31" y="180"/>
                  <a:pt x="31" y="180"/>
                  <a:pt x="31" y="180"/>
                </a:cubicBezTo>
                <a:cubicBezTo>
                  <a:pt x="12" y="161"/>
                  <a:pt x="0" y="135"/>
                  <a:pt x="0" y="106"/>
                </a:cubicBezTo>
                <a:cubicBezTo>
                  <a:pt x="0" y="77"/>
                  <a:pt x="12" y="50"/>
                  <a:pt x="31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50" y="12"/>
                  <a:pt x="76" y="0"/>
                  <a:pt x="105" y="0"/>
                </a:cubicBezTo>
                <a:close/>
                <a:moveTo>
                  <a:pt x="53" y="85"/>
                </a:moveTo>
                <a:cubicBezTo>
                  <a:pt x="53" y="85"/>
                  <a:pt x="53" y="85"/>
                  <a:pt x="53" y="85"/>
                </a:cubicBezTo>
                <a:cubicBezTo>
                  <a:pt x="158" y="85"/>
                  <a:pt x="158" y="85"/>
                  <a:pt x="158" y="85"/>
                </a:cubicBezTo>
                <a:cubicBezTo>
                  <a:pt x="161" y="85"/>
                  <a:pt x="163" y="83"/>
                  <a:pt x="163" y="80"/>
                </a:cubicBezTo>
                <a:cubicBezTo>
                  <a:pt x="163" y="77"/>
                  <a:pt x="161" y="75"/>
                  <a:pt x="158" y="75"/>
                </a:cubicBezTo>
                <a:cubicBezTo>
                  <a:pt x="53" y="75"/>
                  <a:pt x="53" y="75"/>
                  <a:pt x="53" y="75"/>
                </a:cubicBezTo>
                <a:cubicBezTo>
                  <a:pt x="50" y="75"/>
                  <a:pt x="48" y="77"/>
                  <a:pt x="48" y="80"/>
                </a:cubicBezTo>
                <a:cubicBezTo>
                  <a:pt x="48" y="83"/>
                  <a:pt x="50" y="85"/>
                  <a:pt x="53" y="85"/>
                </a:cubicBezTo>
                <a:close/>
                <a:moveTo>
                  <a:pt x="53" y="111"/>
                </a:moveTo>
                <a:cubicBezTo>
                  <a:pt x="53" y="111"/>
                  <a:pt x="53" y="111"/>
                  <a:pt x="53" y="111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61" y="111"/>
                  <a:pt x="163" y="109"/>
                  <a:pt x="163" y="106"/>
                </a:cubicBezTo>
                <a:cubicBezTo>
                  <a:pt x="163" y="103"/>
                  <a:pt x="161" y="101"/>
                  <a:pt x="158" y="101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0" y="101"/>
                  <a:pt x="48" y="103"/>
                  <a:pt x="48" y="106"/>
                </a:cubicBezTo>
                <a:cubicBezTo>
                  <a:pt x="48" y="109"/>
                  <a:pt x="50" y="111"/>
                  <a:pt x="53" y="111"/>
                </a:cubicBezTo>
                <a:close/>
                <a:moveTo>
                  <a:pt x="53" y="137"/>
                </a:moveTo>
                <a:cubicBezTo>
                  <a:pt x="53" y="137"/>
                  <a:pt x="53" y="137"/>
                  <a:pt x="53" y="137"/>
                </a:cubicBezTo>
                <a:cubicBezTo>
                  <a:pt x="158" y="137"/>
                  <a:pt x="158" y="137"/>
                  <a:pt x="158" y="137"/>
                </a:cubicBezTo>
                <a:cubicBezTo>
                  <a:pt x="161" y="137"/>
                  <a:pt x="163" y="135"/>
                  <a:pt x="163" y="132"/>
                </a:cubicBezTo>
                <a:cubicBezTo>
                  <a:pt x="163" y="129"/>
                  <a:pt x="161" y="127"/>
                  <a:pt x="158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50" y="127"/>
                  <a:pt x="48" y="129"/>
                  <a:pt x="48" y="132"/>
                </a:cubicBezTo>
                <a:cubicBezTo>
                  <a:pt x="48" y="135"/>
                  <a:pt x="50" y="137"/>
                  <a:pt x="53" y="137"/>
                </a:cubicBezTo>
                <a:close/>
                <a:moveTo>
                  <a:pt x="169" y="43"/>
                </a:moveTo>
                <a:cubicBezTo>
                  <a:pt x="169" y="43"/>
                  <a:pt x="169" y="43"/>
                  <a:pt x="169" y="43"/>
                </a:cubicBezTo>
                <a:cubicBezTo>
                  <a:pt x="152" y="27"/>
                  <a:pt x="130" y="17"/>
                  <a:pt x="105" y="17"/>
                </a:cubicBezTo>
                <a:cubicBezTo>
                  <a:pt x="81" y="17"/>
                  <a:pt x="59" y="27"/>
                  <a:pt x="42" y="43"/>
                </a:cubicBezTo>
                <a:cubicBezTo>
                  <a:pt x="42" y="43"/>
                  <a:pt x="42" y="43"/>
                  <a:pt x="42" y="43"/>
                </a:cubicBezTo>
                <a:cubicBezTo>
                  <a:pt x="42" y="43"/>
                  <a:pt x="42" y="43"/>
                  <a:pt x="42" y="43"/>
                </a:cubicBezTo>
                <a:cubicBezTo>
                  <a:pt x="26" y="59"/>
                  <a:pt x="16" y="81"/>
                  <a:pt x="16" y="106"/>
                </a:cubicBezTo>
                <a:cubicBezTo>
                  <a:pt x="16" y="131"/>
                  <a:pt x="26" y="153"/>
                  <a:pt x="42" y="169"/>
                </a:cubicBezTo>
                <a:cubicBezTo>
                  <a:pt x="42" y="169"/>
                  <a:pt x="42" y="169"/>
                  <a:pt x="42" y="169"/>
                </a:cubicBezTo>
                <a:cubicBezTo>
                  <a:pt x="58" y="185"/>
                  <a:pt x="81" y="195"/>
                  <a:pt x="105" y="195"/>
                </a:cubicBezTo>
                <a:cubicBezTo>
                  <a:pt x="176" y="195"/>
                  <a:pt x="176" y="195"/>
                  <a:pt x="176" y="195"/>
                </a:cubicBezTo>
                <a:cubicBezTo>
                  <a:pt x="176" y="163"/>
                  <a:pt x="176" y="163"/>
                  <a:pt x="176" y="163"/>
                </a:cubicBezTo>
                <a:cubicBezTo>
                  <a:pt x="176" y="163"/>
                  <a:pt x="176" y="163"/>
                  <a:pt x="176" y="163"/>
                </a:cubicBezTo>
                <a:cubicBezTo>
                  <a:pt x="176" y="162"/>
                  <a:pt x="177" y="160"/>
                  <a:pt x="178" y="159"/>
                </a:cubicBezTo>
                <a:cubicBezTo>
                  <a:pt x="183" y="151"/>
                  <a:pt x="187" y="143"/>
                  <a:pt x="190" y="134"/>
                </a:cubicBezTo>
                <a:cubicBezTo>
                  <a:pt x="193" y="125"/>
                  <a:pt x="195" y="116"/>
                  <a:pt x="195" y="106"/>
                </a:cubicBezTo>
                <a:cubicBezTo>
                  <a:pt x="195" y="81"/>
                  <a:pt x="185" y="59"/>
                  <a:pt x="169" y="43"/>
                </a:cubicBezTo>
                <a:cubicBezTo>
                  <a:pt x="169" y="43"/>
                  <a:pt x="169" y="43"/>
                  <a:pt x="169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ru-RU" sz="1351"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7D1C484-406E-4567-9E9F-07C7C403C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2257" y="3355505"/>
            <a:ext cx="935995" cy="935995"/>
          </a:xfrm>
          <a:prstGeom prst="rect">
            <a:avLst/>
          </a:prstGeom>
        </p:spPr>
      </p:pic>
      <p:sp>
        <p:nvSpPr>
          <p:cNvPr id="43" name="Freeform 47">
            <a:extLst>
              <a:ext uri="{FF2B5EF4-FFF2-40B4-BE49-F238E27FC236}">
                <a16:creationId xmlns:a16="http://schemas.microsoft.com/office/drawing/2014/main" id="{4F09A6F1-C39D-473E-98DF-A33BAAFB5649}"/>
              </a:ext>
            </a:extLst>
          </p:cNvPr>
          <p:cNvSpPr>
            <a:spLocks noEditPoints="1"/>
          </p:cNvSpPr>
          <p:nvPr/>
        </p:nvSpPr>
        <p:spPr bwMode="auto">
          <a:xfrm>
            <a:off x="3676275" y="3348182"/>
            <a:ext cx="919477" cy="922637"/>
          </a:xfrm>
          <a:custGeom>
            <a:avLst/>
            <a:gdLst>
              <a:gd name="T0" fmla="*/ 40 w 80"/>
              <a:gd name="T1" fmla="*/ 0 h 80"/>
              <a:gd name="T2" fmla="*/ 0 w 80"/>
              <a:gd name="T3" fmla="*/ 40 h 80"/>
              <a:gd name="T4" fmla="*/ 40 w 80"/>
              <a:gd name="T5" fmla="*/ 80 h 80"/>
              <a:gd name="T6" fmla="*/ 80 w 80"/>
              <a:gd name="T7" fmla="*/ 40 h 80"/>
              <a:gd name="T8" fmla="*/ 40 w 80"/>
              <a:gd name="T9" fmla="*/ 0 h 80"/>
              <a:gd name="T10" fmla="*/ 73 w 80"/>
              <a:gd name="T11" fmla="*/ 50 h 80"/>
              <a:gd name="T12" fmla="*/ 73 w 80"/>
              <a:gd name="T13" fmla="*/ 50 h 80"/>
              <a:gd name="T14" fmla="*/ 51 w 80"/>
              <a:gd name="T15" fmla="*/ 49 h 80"/>
              <a:gd name="T16" fmla="*/ 22 w 80"/>
              <a:gd name="T17" fmla="*/ 45 h 80"/>
              <a:gd name="T18" fmla="*/ 20 w 80"/>
              <a:gd name="T19" fmla="*/ 41 h 80"/>
              <a:gd name="T20" fmla="*/ 32 w 80"/>
              <a:gd name="T21" fmla="*/ 36 h 80"/>
              <a:gd name="T22" fmla="*/ 69 w 80"/>
              <a:gd name="T23" fmla="*/ 32 h 80"/>
              <a:gd name="T24" fmla="*/ 73 w 80"/>
              <a:gd name="T25" fmla="*/ 32 h 80"/>
              <a:gd name="T26" fmla="*/ 74 w 80"/>
              <a:gd name="T27" fmla="*/ 40 h 80"/>
              <a:gd name="T28" fmla="*/ 73 w 80"/>
              <a:gd name="T29" fmla="*/ 50 h 80"/>
              <a:gd name="T30" fmla="*/ 72 w 80"/>
              <a:gd name="T31" fmla="*/ 28 h 80"/>
              <a:gd name="T32" fmla="*/ 72 w 80"/>
              <a:gd name="T33" fmla="*/ 28 h 80"/>
              <a:gd name="T34" fmla="*/ 69 w 80"/>
              <a:gd name="T35" fmla="*/ 28 h 80"/>
              <a:gd name="T36" fmla="*/ 31 w 80"/>
              <a:gd name="T37" fmla="*/ 32 h 80"/>
              <a:gd name="T38" fmla="*/ 19 w 80"/>
              <a:gd name="T39" fmla="*/ 37 h 80"/>
              <a:gd name="T40" fmla="*/ 19 w 80"/>
              <a:gd name="T41" fmla="*/ 34 h 80"/>
              <a:gd name="T42" fmla="*/ 53 w 80"/>
              <a:gd name="T43" fmla="*/ 9 h 80"/>
              <a:gd name="T44" fmla="*/ 72 w 80"/>
              <a:gd name="T45" fmla="*/ 28 h 80"/>
              <a:gd name="T46" fmla="*/ 45 w 80"/>
              <a:gd name="T47" fmla="*/ 7 h 80"/>
              <a:gd name="T48" fmla="*/ 45 w 80"/>
              <a:gd name="T49" fmla="*/ 7 h 80"/>
              <a:gd name="T50" fmla="*/ 18 w 80"/>
              <a:gd name="T51" fmla="*/ 31 h 80"/>
              <a:gd name="T52" fmla="*/ 20 w 80"/>
              <a:gd name="T53" fmla="*/ 13 h 80"/>
              <a:gd name="T54" fmla="*/ 40 w 80"/>
              <a:gd name="T55" fmla="*/ 6 h 80"/>
              <a:gd name="T56" fmla="*/ 45 w 80"/>
              <a:gd name="T57" fmla="*/ 7 h 80"/>
              <a:gd name="T58" fmla="*/ 15 w 80"/>
              <a:gd name="T59" fmla="*/ 18 h 80"/>
              <a:gd name="T60" fmla="*/ 15 w 80"/>
              <a:gd name="T61" fmla="*/ 18 h 80"/>
              <a:gd name="T62" fmla="*/ 15 w 80"/>
              <a:gd name="T63" fmla="*/ 32 h 80"/>
              <a:gd name="T64" fmla="*/ 8 w 80"/>
              <a:gd name="T65" fmla="*/ 30 h 80"/>
              <a:gd name="T66" fmla="*/ 15 w 80"/>
              <a:gd name="T67" fmla="*/ 18 h 80"/>
              <a:gd name="T68" fmla="*/ 7 w 80"/>
              <a:gd name="T69" fmla="*/ 34 h 80"/>
              <a:gd name="T70" fmla="*/ 7 w 80"/>
              <a:gd name="T71" fmla="*/ 34 h 80"/>
              <a:gd name="T72" fmla="*/ 15 w 80"/>
              <a:gd name="T73" fmla="*/ 35 h 80"/>
              <a:gd name="T74" fmla="*/ 16 w 80"/>
              <a:gd name="T75" fmla="*/ 39 h 80"/>
              <a:gd name="T76" fmla="*/ 7 w 80"/>
              <a:gd name="T77" fmla="*/ 44 h 80"/>
              <a:gd name="T78" fmla="*/ 6 w 80"/>
              <a:gd name="T79" fmla="*/ 40 h 80"/>
              <a:gd name="T80" fmla="*/ 7 w 80"/>
              <a:gd name="T81" fmla="*/ 34 h 80"/>
              <a:gd name="T82" fmla="*/ 7 w 80"/>
              <a:gd name="T83" fmla="*/ 48 h 80"/>
              <a:gd name="T84" fmla="*/ 7 w 80"/>
              <a:gd name="T85" fmla="*/ 48 h 80"/>
              <a:gd name="T86" fmla="*/ 17 w 80"/>
              <a:gd name="T87" fmla="*/ 42 h 80"/>
              <a:gd name="T88" fmla="*/ 19 w 80"/>
              <a:gd name="T89" fmla="*/ 47 h 80"/>
              <a:gd name="T90" fmla="*/ 15 w 80"/>
              <a:gd name="T91" fmla="*/ 51 h 80"/>
              <a:gd name="T92" fmla="*/ 12 w 80"/>
              <a:gd name="T93" fmla="*/ 59 h 80"/>
              <a:gd name="T94" fmla="*/ 7 w 80"/>
              <a:gd name="T95" fmla="*/ 48 h 80"/>
              <a:gd name="T96" fmla="*/ 16 w 80"/>
              <a:gd name="T97" fmla="*/ 64 h 80"/>
              <a:gd name="T98" fmla="*/ 16 w 80"/>
              <a:gd name="T99" fmla="*/ 64 h 80"/>
              <a:gd name="T100" fmla="*/ 18 w 80"/>
              <a:gd name="T101" fmla="*/ 53 h 80"/>
              <a:gd name="T102" fmla="*/ 21 w 80"/>
              <a:gd name="T103" fmla="*/ 50 h 80"/>
              <a:gd name="T104" fmla="*/ 47 w 80"/>
              <a:gd name="T105" fmla="*/ 73 h 80"/>
              <a:gd name="T106" fmla="*/ 40 w 80"/>
              <a:gd name="T107" fmla="*/ 74 h 80"/>
              <a:gd name="T108" fmla="*/ 16 w 80"/>
              <a:gd name="T109" fmla="*/ 64 h 80"/>
              <a:gd name="T110" fmla="*/ 53 w 80"/>
              <a:gd name="T111" fmla="*/ 72 h 80"/>
              <a:gd name="T112" fmla="*/ 53 w 80"/>
              <a:gd name="T113" fmla="*/ 72 h 80"/>
              <a:gd name="T114" fmla="*/ 24 w 80"/>
              <a:gd name="T115" fmla="*/ 48 h 80"/>
              <a:gd name="T116" fmla="*/ 49 w 80"/>
              <a:gd name="T117" fmla="*/ 52 h 80"/>
              <a:gd name="T118" fmla="*/ 71 w 80"/>
              <a:gd name="T119" fmla="*/ 55 h 80"/>
              <a:gd name="T120" fmla="*/ 53 w 80"/>
              <a:gd name="T121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73" y="50"/>
                </a:moveTo>
                <a:cubicBezTo>
                  <a:pt x="73" y="50"/>
                  <a:pt x="73" y="50"/>
                  <a:pt x="73" y="50"/>
                </a:cubicBezTo>
                <a:cubicBezTo>
                  <a:pt x="69" y="52"/>
                  <a:pt x="60" y="54"/>
                  <a:pt x="51" y="49"/>
                </a:cubicBezTo>
                <a:cubicBezTo>
                  <a:pt x="43" y="44"/>
                  <a:pt x="31" y="41"/>
                  <a:pt x="22" y="45"/>
                </a:cubicBezTo>
                <a:cubicBezTo>
                  <a:pt x="21" y="44"/>
                  <a:pt x="21" y="42"/>
                  <a:pt x="20" y="41"/>
                </a:cubicBezTo>
                <a:cubicBezTo>
                  <a:pt x="24" y="39"/>
                  <a:pt x="28" y="37"/>
                  <a:pt x="32" y="36"/>
                </a:cubicBezTo>
                <a:cubicBezTo>
                  <a:pt x="44" y="32"/>
                  <a:pt x="56" y="31"/>
                  <a:pt x="69" y="32"/>
                </a:cubicBezTo>
                <a:cubicBezTo>
                  <a:pt x="70" y="32"/>
                  <a:pt x="72" y="32"/>
                  <a:pt x="73" y="32"/>
                </a:cubicBezTo>
                <a:cubicBezTo>
                  <a:pt x="74" y="35"/>
                  <a:pt x="74" y="37"/>
                  <a:pt x="74" y="40"/>
                </a:cubicBezTo>
                <a:cubicBezTo>
                  <a:pt x="74" y="44"/>
                  <a:pt x="74" y="47"/>
                  <a:pt x="73" y="50"/>
                </a:cubicBezTo>
                <a:close/>
                <a:moveTo>
                  <a:pt x="72" y="28"/>
                </a:moveTo>
                <a:cubicBezTo>
                  <a:pt x="72" y="28"/>
                  <a:pt x="72" y="28"/>
                  <a:pt x="72" y="28"/>
                </a:cubicBezTo>
                <a:cubicBezTo>
                  <a:pt x="71" y="28"/>
                  <a:pt x="70" y="28"/>
                  <a:pt x="69" y="28"/>
                </a:cubicBezTo>
                <a:cubicBezTo>
                  <a:pt x="56" y="27"/>
                  <a:pt x="43" y="28"/>
                  <a:pt x="31" y="32"/>
                </a:cubicBezTo>
                <a:cubicBezTo>
                  <a:pt x="27" y="34"/>
                  <a:pt x="23" y="35"/>
                  <a:pt x="19" y="37"/>
                </a:cubicBezTo>
                <a:cubicBezTo>
                  <a:pt x="19" y="36"/>
                  <a:pt x="19" y="35"/>
                  <a:pt x="19" y="34"/>
                </a:cubicBezTo>
                <a:cubicBezTo>
                  <a:pt x="33" y="29"/>
                  <a:pt x="34" y="11"/>
                  <a:pt x="53" y="9"/>
                </a:cubicBezTo>
                <a:cubicBezTo>
                  <a:pt x="62" y="12"/>
                  <a:pt x="69" y="19"/>
                  <a:pt x="72" y="28"/>
                </a:cubicBezTo>
                <a:close/>
                <a:moveTo>
                  <a:pt x="45" y="7"/>
                </a:moveTo>
                <a:cubicBezTo>
                  <a:pt x="45" y="7"/>
                  <a:pt x="45" y="7"/>
                  <a:pt x="45" y="7"/>
                </a:cubicBezTo>
                <a:cubicBezTo>
                  <a:pt x="32" y="11"/>
                  <a:pt x="29" y="25"/>
                  <a:pt x="18" y="31"/>
                </a:cubicBezTo>
                <a:cubicBezTo>
                  <a:pt x="18" y="25"/>
                  <a:pt x="18" y="19"/>
                  <a:pt x="20" y="13"/>
                </a:cubicBezTo>
                <a:cubicBezTo>
                  <a:pt x="25" y="9"/>
                  <a:pt x="33" y="6"/>
                  <a:pt x="40" y="6"/>
                </a:cubicBezTo>
                <a:cubicBezTo>
                  <a:pt x="42" y="6"/>
                  <a:pt x="44" y="6"/>
                  <a:pt x="45" y="7"/>
                </a:cubicBezTo>
                <a:close/>
                <a:moveTo>
                  <a:pt x="15" y="18"/>
                </a:moveTo>
                <a:cubicBezTo>
                  <a:pt x="15" y="18"/>
                  <a:pt x="15" y="18"/>
                  <a:pt x="15" y="18"/>
                </a:cubicBezTo>
                <a:cubicBezTo>
                  <a:pt x="14" y="22"/>
                  <a:pt x="14" y="27"/>
                  <a:pt x="15" y="32"/>
                </a:cubicBezTo>
                <a:cubicBezTo>
                  <a:pt x="13" y="32"/>
                  <a:pt x="10" y="31"/>
                  <a:pt x="8" y="30"/>
                </a:cubicBezTo>
                <a:cubicBezTo>
                  <a:pt x="9" y="25"/>
                  <a:pt x="12" y="21"/>
                  <a:pt x="15" y="18"/>
                </a:cubicBezTo>
                <a:close/>
                <a:moveTo>
                  <a:pt x="7" y="34"/>
                </a:moveTo>
                <a:cubicBezTo>
                  <a:pt x="7" y="34"/>
                  <a:pt x="7" y="34"/>
                  <a:pt x="7" y="34"/>
                </a:cubicBezTo>
                <a:cubicBezTo>
                  <a:pt x="10" y="35"/>
                  <a:pt x="13" y="35"/>
                  <a:pt x="15" y="35"/>
                </a:cubicBezTo>
                <a:cubicBezTo>
                  <a:pt x="15" y="36"/>
                  <a:pt x="16" y="37"/>
                  <a:pt x="16" y="39"/>
                </a:cubicBezTo>
                <a:cubicBezTo>
                  <a:pt x="13" y="40"/>
                  <a:pt x="10" y="42"/>
                  <a:pt x="7" y="44"/>
                </a:cubicBezTo>
                <a:cubicBezTo>
                  <a:pt x="6" y="43"/>
                  <a:pt x="6" y="41"/>
                  <a:pt x="6" y="40"/>
                </a:cubicBezTo>
                <a:cubicBezTo>
                  <a:pt x="6" y="38"/>
                  <a:pt x="7" y="36"/>
                  <a:pt x="7" y="34"/>
                </a:cubicBezTo>
                <a:close/>
                <a:moveTo>
                  <a:pt x="7" y="48"/>
                </a:moveTo>
                <a:cubicBezTo>
                  <a:pt x="7" y="48"/>
                  <a:pt x="7" y="48"/>
                  <a:pt x="7" y="48"/>
                </a:cubicBezTo>
                <a:cubicBezTo>
                  <a:pt x="10" y="46"/>
                  <a:pt x="14" y="44"/>
                  <a:pt x="17" y="42"/>
                </a:cubicBezTo>
                <a:cubicBezTo>
                  <a:pt x="18" y="44"/>
                  <a:pt x="18" y="45"/>
                  <a:pt x="19" y="47"/>
                </a:cubicBezTo>
                <a:cubicBezTo>
                  <a:pt x="17" y="48"/>
                  <a:pt x="16" y="50"/>
                  <a:pt x="15" y="51"/>
                </a:cubicBezTo>
                <a:cubicBezTo>
                  <a:pt x="13" y="54"/>
                  <a:pt x="13" y="56"/>
                  <a:pt x="12" y="59"/>
                </a:cubicBezTo>
                <a:cubicBezTo>
                  <a:pt x="10" y="56"/>
                  <a:pt x="8" y="52"/>
                  <a:pt x="7" y="48"/>
                </a:cubicBezTo>
                <a:close/>
                <a:moveTo>
                  <a:pt x="16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16" y="59"/>
                  <a:pt x="16" y="56"/>
                  <a:pt x="18" y="53"/>
                </a:cubicBezTo>
                <a:cubicBezTo>
                  <a:pt x="19" y="52"/>
                  <a:pt x="20" y="51"/>
                  <a:pt x="21" y="50"/>
                </a:cubicBezTo>
                <a:cubicBezTo>
                  <a:pt x="26" y="61"/>
                  <a:pt x="36" y="69"/>
                  <a:pt x="47" y="73"/>
                </a:cubicBezTo>
                <a:cubicBezTo>
                  <a:pt x="45" y="74"/>
                  <a:pt x="43" y="74"/>
                  <a:pt x="40" y="74"/>
                </a:cubicBezTo>
                <a:cubicBezTo>
                  <a:pt x="31" y="74"/>
                  <a:pt x="22" y="70"/>
                  <a:pt x="16" y="64"/>
                </a:cubicBezTo>
                <a:close/>
                <a:moveTo>
                  <a:pt x="53" y="72"/>
                </a:moveTo>
                <a:cubicBezTo>
                  <a:pt x="53" y="72"/>
                  <a:pt x="53" y="72"/>
                  <a:pt x="53" y="72"/>
                </a:cubicBezTo>
                <a:cubicBezTo>
                  <a:pt x="41" y="68"/>
                  <a:pt x="30" y="60"/>
                  <a:pt x="24" y="48"/>
                </a:cubicBezTo>
                <a:cubicBezTo>
                  <a:pt x="32" y="45"/>
                  <a:pt x="42" y="48"/>
                  <a:pt x="49" y="52"/>
                </a:cubicBezTo>
                <a:cubicBezTo>
                  <a:pt x="58" y="57"/>
                  <a:pt x="66" y="56"/>
                  <a:pt x="71" y="55"/>
                </a:cubicBezTo>
                <a:cubicBezTo>
                  <a:pt x="67" y="62"/>
                  <a:pt x="61" y="68"/>
                  <a:pt x="53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752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6FEB16B-145C-4FC2-A870-C1EB3A5F97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71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29B128-1C15-46D7-85F5-071CEB998BB8}"/>
              </a:ext>
            </a:extLst>
          </p:cNvPr>
          <p:cNvSpPr txBox="1"/>
          <p:nvPr/>
        </p:nvSpPr>
        <p:spPr>
          <a:xfrm>
            <a:off x="5028245" y="2126973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rPr>
              <a:t>ОТЧЕТ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786BC-20A9-430C-8186-0ACDF5839F33}"/>
              </a:ext>
            </a:extLst>
          </p:cNvPr>
          <p:cNvSpPr txBox="1"/>
          <p:nvPr/>
        </p:nvSpPr>
        <p:spPr>
          <a:xfrm>
            <a:off x="1295028" y="3002112"/>
            <a:ext cx="9601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2800" dirty="0"/>
              <a:t>Депутатской группы партии «Единая Россия» в районе Замоскворечье города Москвы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710D-4C29-4D6A-9501-E806BD29ABBE}"/>
              </a:ext>
            </a:extLst>
          </p:cNvPr>
          <p:cNvSpPr txBox="1"/>
          <p:nvPr/>
        </p:nvSpPr>
        <p:spPr>
          <a:xfrm>
            <a:off x="2373666" y="4123472"/>
            <a:ext cx="7444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3200" dirty="0"/>
              <a:t>О результатах работы в 2023 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7FDCD-51EC-4CE0-B96A-253BA6E9E475}"/>
              </a:ext>
            </a:extLst>
          </p:cNvPr>
          <p:cNvSpPr txBox="1"/>
          <p:nvPr/>
        </p:nvSpPr>
        <p:spPr>
          <a:xfrm>
            <a:off x="5126022" y="6320492"/>
            <a:ext cx="1923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chemeClr val="bg1"/>
                </a:solidFill>
                <a:effectLst>
                  <a:glow rad="317500">
                    <a:schemeClr val="tx1">
                      <a:alpha val="23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sz="1800" dirty="0"/>
              <a:t>Москва, 2023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967045C-A348-4FDD-BEFF-43956AFE0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9274" y="797817"/>
            <a:ext cx="933450" cy="1184099"/>
          </a:xfrm>
          <a:prstGeom prst="rect">
            <a:avLst/>
          </a:prstGeom>
          <a:effectLst>
            <a:outerShdw blurRad="50800" dist="38100" dir="13500000" algn="br" rotWithShape="0">
              <a:schemeClr val="bg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3781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178</Words>
  <Application>Microsoft Office PowerPoint</Application>
  <PresentationFormat>Широкоэкранный</PresentationFormat>
  <Paragraphs>58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Malgun Gothic Semilight</vt:lpstr>
      <vt:lpstr>微软雅黑</vt:lpstr>
      <vt:lpstr>Arial</vt:lpstr>
      <vt:lpstr>Arial Black</vt:lpstr>
      <vt:lpstr>Calibri</vt:lpstr>
      <vt:lpstr>Calibri Light</vt:lpstr>
      <vt:lpstr>Тема Office</vt:lpstr>
      <vt:lpstr>Презентация PowerPoint</vt:lpstr>
      <vt:lpstr>Состав депутатской группы партии «Единая Россия» в районе Замоскворечье</vt:lpstr>
      <vt:lpstr>Капитальный ремонт и благоустройство</vt:lpstr>
      <vt:lpstr>Культурно-массовые и спортивно-досуговые мероприятия,  патриотические акции </vt:lpstr>
      <vt:lpstr>Культурно-массовые и спортивно-досуговые мероприятия,  патриотические акции </vt:lpstr>
      <vt:lpstr>Культурно-массовые и спортивно-досуговые мероприятия,  патриотические акции </vt:lpstr>
      <vt:lpstr>Волонтерство</vt:lpstr>
      <vt:lpstr>Деятельность Совета депутатов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Игнатьева Елизавета Сергеевна</dc:creator>
  <cp:lastModifiedBy>Игнатьева Елизавета Сергеевна</cp:lastModifiedBy>
  <cp:revision>13</cp:revision>
  <dcterms:created xsi:type="dcterms:W3CDTF">2023-12-15T11:58:07Z</dcterms:created>
  <dcterms:modified xsi:type="dcterms:W3CDTF">2023-12-15T14:38:09Z</dcterms:modified>
</cp:coreProperties>
</file>